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34" r:id="rId1"/>
  </p:sldMasterIdLst>
  <p:sldIdLst>
    <p:sldId id="267" r:id="rId2"/>
    <p:sldId id="263" r:id="rId3"/>
    <p:sldId id="264" r:id="rId4"/>
    <p:sldId id="257" r:id="rId5"/>
    <p:sldId id="258" r:id="rId6"/>
    <p:sldId id="259" r:id="rId7"/>
    <p:sldId id="260" r:id="rId8"/>
    <p:sldId id="268" r:id="rId9"/>
    <p:sldId id="261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CA059E3-35BD-D344-AB47-09AE84B344D9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065792E-AEB2-2643-B200-346A13770D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46" r:id="rId12"/>
    <p:sldLayoutId id="2147484147" r:id="rId13"/>
    <p:sldLayoutId id="2147484148" r:id="rId14"/>
    <p:sldLayoutId id="2147484149" r:id="rId15"/>
    <p:sldLayoutId id="2147484150" r:id="rId16"/>
    <p:sldLayoutId id="2147484151" r:id="rId17"/>
    <p:sldLayoutId id="2147484152" r:id="rId18"/>
    <p:sldLayoutId id="2147484153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Developing Online Master’s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Programs for Teacher-Librarians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100" dirty="0" smtClean="0"/>
              <a:t>Dianne – </a:t>
            </a:r>
            <a:r>
              <a:rPr lang="en-US" sz="4100" dirty="0" err="1" smtClean="0"/>
              <a:t>sch</a:t>
            </a:r>
            <a:r>
              <a:rPr lang="en-US" sz="4100" dirty="0" smtClean="0"/>
              <a:t> lib </a:t>
            </a:r>
            <a:r>
              <a:rPr lang="en-US" sz="4100" dirty="0" err="1" smtClean="0"/>
              <a:t>ed</a:t>
            </a:r>
            <a:r>
              <a:rPr lang="en-US" sz="4100" dirty="0" smtClean="0"/>
              <a:t> at a distance</a:t>
            </a:r>
          </a:p>
          <a:p>
            <a:r>
              <a:rPr lang="en-US" sz="4100" dirty="0" smtClean="0"/>
              <a:t>Jennifer – U of Alberta – Teacher-Librarianship by Distance Learning</a:t>
            </a:r>
          </a:p>
          <a:p>
            <a:r>
              <a:rPr lang="en-US" sz="4100" dirty="0" smtClean="0"/>
              <a:t>Ross – Rutgers – adding teaching credentials to an MLIS program</a:t>
            </a:r>
          </a:p>
          <a:p>
            <a:r>
              <a:rPr lang="en-US" sz="4100" dirty="0" smtClean="0"/>
              <a:t>Judy – Charles </a:t>
            </a:r>
            <a:r>
              <a:rPr lang="en-US" sz="4100" dirty="0" err="1" smtClean="0"/>
              <a:t>Sturt</a:t>
            </a:r>
            <a:r>
              <a:rPr lang="en-US" sz="4100" dirty="0" smtClean="0"/>
              <a:t> University – a new master’s on digital learning environments</a:t>
            </a:r>
          </a:p>
          <a:p>
            <a:r>
              <a:rPr lang="en-US" sz="4100" dirty="0" smtClean="0"/>
              <a:t>Paulette – U of the West Indies – getting ready to go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343" y="274637"/>
            <a:ext cx="7620000" cy="1612219"/>
          </a:xfrm>
        </p:spPr>
        <p:txBody>
          <a:bodyPr>
            <a:noAutofit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21</a:t>
            </a:r>
            <a:r>
              <a:rPr lang="en-US" b="1" baseline="30000" dirty="0"/>
              <a:t>st</a:t>
            </a:r>
            <a:r>
              <a:rPr lang="en-US" b="1" dirty="0"/>
              <a:t> century </a:t>
            </a:r>
            <a:r>
              <a:rPr lang="en-US" b="1" dirty="0" smtClean="0"/>
              <a:t>concerns 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112" y="2209800"/>
            <a:ext cx="6508377" cy="3916363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r>
              <a:rPr lang="en-CA" sz="11200" dirty="0" smtClean="0">
                <a:latin typeface="+mj-lt"/>
              </a:rPr>
              <a:t>21st </a:t>
            </a:r>
            <a:r>
              <a:rPr lang="en-CA" sz="11200" dirty="0">
                <a:latin typeface="+mj-lt"/>
              </a:rPr>
              <a:t>century distance education in school library </a:t>
            </a:r>
            <a:r>
              <a:rPr lang="en-CA" sz="11200" dirty="0" smtClean="0">
                <a:latin typeface="+mj-lt"/>
              </a:rPr>
              <a:t>education</a:t>
            </a:r>
          </a:p>
          <a:p>
            <a:r>
              <a:rPr lang="en-CA" sz="11200" dirty="0">
                <a:cs typeface="Arial Rounded MT Bold"/>
              </a:rPr>
              <a:t>d</a:t>
            </a:r>
            <a:r>
              <a:rPr lang="en-US" sz="11200" dirty="0" err="1" smtClean="0">
                <a:cs typeface="Arial Rounded MT Bold"/>
              </a:rPr>
              <a:t>eveloping</a:t>
            </a:r>
            <a:r>
              <a:rPr lang="en-US" sz="11200" dirty="0" smtClean="0">
                <a:cs typeface="Arial Rounded MT Bold"/>
              </a:rPr>
              <a:t> </a:t>
            </a:r>
            <a:r>
              <a:rPr lang="en-US" sz="11200" dirty="0">
                <a:cs typeface="Arial Rounded MT Bold"/>
              </a:rPr>
              <a:t>quality </a:t>
            </a:r>
            <a:r>
              <a:rPr lang="en-US" sz="11200" dirty="0" smtClean="0">
                <a:cs typeface="Arial Rounded MT Bold"/>
              </a:rPr>
              <a:t>programs</a:t>
            </a:r>
          </a:p>
          <a:p>
            <a:r>
              <a:rPr lang="en-US" sz="11200" dirty="0" smtClean="0">
                <a:cs typeface="Arial Rounded MT Bold"/>
              </a:rPr>
              <a:t>curriculum </a:t>
            </a:r>
            <a:r>
              <a:rPr lang="en-US" sz="11200" dirty="0">
                <a:cs typeface="Arial Rounded MT Bold"/>
              </a:rPr>
              <a:t>and pedagogy to meet needs of digital age </a:t>
            </a:r>
            <a:r>
              <a:rPr lang="en-US" sz="11200" dirty="0" smtClean="0">
                <a:cs typeface="Arial Rounded MT Bold"/>
              </a:rPr>
              <a:t>learners</a:t>
            </a:r>
            <a:endParaRPr lang="en-US" sz="11200" dirty="0">
              <a:cs typeface="Arial Rounded MT Bold"/>
            </a:endParaRPr>
          </a:p>
          <a:p>
            <a:r>
              <a:rPr lang="en-US" sz="11200" dirty="0" err="1">
                <a:cs typeface="Arial Rounded MT Bold"/>
              </a:rPr>
              <a:t>c</a:t>
            </a:r>
            <a:r>
              <a:rPr lang="en-US" sz="11200" dirty="0" err="1" smtClean="0">
                <a:cs typeface="Arial Rounded MT Bold"/>
              </a:rPr>
              <a:t>onnectivism</a:t>
            </a:r>
            <a:r>
              <a:rPr lang="en-US" sz="11200" dirty="0" smtClean="0">
                <a:cs typeface="Arial Rounded MT Bold"/>
              </a:rPr>
              <a:t> </a:t>
            </a:r>
            <a:r>
              <a:rPr lang="en-US" sz="11200" dirty="0">
                <a:cs typeface="Arial Rounded MT Bold"/>
              </a:rPr>
              <a:t>and personal learning networks </a:t>
            </a:r>
            <a:r>
              <a:rPr lang="en-US" sz="11200" dirty="0">
                <a:cs typeface="Arial Rounded MT Bold"/>
                <a:sym typeface="Wingdings"/>
              </a:rPr>
              <a:t> self-directed </a:t>
            </a:r>
            <a:r>
              <a:rPr lang="en-US" sz="11200" dirty="0" smtClean="0">
                <a:cs typeface="Arial Rounded MT Bold"/>
                <a:sym typeface="Wingdings"/>
              </a:rPr>
              <a:t>learning</a:t>
            </a:r>
          </a:p>
          <a:p>
            <a:r>
              <a:rPr lang="en-US" sz="11200" dirty="0" smtClean="0">
                <a:latin typeface="+mj-lt"/>
                <a:cs typeface="Arial Rounded MT Bold"/>
                <a:sym typeface="Wingdings"/>
              </a:rPr>
              <a:t>NOT </a:t>
            </a:r>
            <a:r>
              <a:rPr lang="en-US" sz="11200" dirty="0" smtClean="0">
                <a:latin typeface="+mj-lt"/>
              </a:rPr>
              <a:t>particular technologies</a:t>
            </a:r>
            <a:endParaRPr lang="en-US" sz="11200" dirty="0">
              <a:latin typeface="+mj-lt"/>
              <a:cs typeface="Arial Rounded MT Bold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5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Panel presentations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Ross Todd, Rutgers, The State University of New Jersey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Paulette Stewart, University of the West Indies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Jennifer Branch, University of Alberta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5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Judy O’Connell, Charles </a:t>
            </a:r>
            <a:r>
              <a:rPr lang="en-US" sz="2800" dirty="0" err="1" smtClean="0"/>
              <a:t>Sturt</a:t>
            </a:r>
            <a:r>
              <a:rPr lang="en-US" sz="2800" dirty="0" smtClean="0"/>
              <a:t>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52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solidFill>
                  <a:schemeClr val="tx1"/>
                </a:solidFill>
              </a:rPr>
              <a:t>Developing Online Master’s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Programs for Teacher-</a:t>
            </a:r>
            <a:r>
              <a:rPr lang="en-US" b="1" dirty="0" smtClean="0">
                <a:solidFill>
                  <a:schemeClr val="tx1"/>
                </a:solidFill>
              </a:rPr>
              <a:t>Librarians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239963"/>
            <a:ext cx="7837714" cy="39163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000" b="1" dirty="0"/>
              <a:t/>
            </a:r>
            <a:br>
              <a:rPr lang="en-US" sz="11000" b="1" dirty="0"/>
            </a:br>
            <a:r>
              <a:rPr lang="en-US" sz="16000" b="1" dirty="0" smtClean="0">
                <a:solidFill>
                  <a:srgbClr val="C00202"/>
                </a:solidFill>
              </a:rPr>
              <a:t>A </a:t>
            </a:r>
            <a:r>
              <a:rPr lang="en-US" sz="16000" b="1" dirty="0">
                <a:solidFill>
                  <a:srgbClr val="C00202"/>
                </a:solidFill>
              </a:rPr>
              <a:t>Brief History of School Library Education at a Distance </a:t>
            </a:r>
            <a:r>
              <a:rPr lang="en-US" sz="14400" dirty="0">
                <a:solidFill>
                  <a:srgbClr val="C00202"/>
                </a:solidFill>
              </a:rPr>
              <a:t/>
            </a:r>
            <a:br>
              <a:rPr lang="en-US" sz="14400" dirty="0">
                <a:solidFill>
                  <a:srgbClr val="C00202"/>
                </a:solidFill>
              </a:rPr>
            </a:br>
            <a:endParaRPr lang="en-US" sz="14400" dirty="0">
              <a:solidFill>
                <a:srgbClr val="C00202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sz="11200" b="1" dirty="0"/>
              <a:t>Dianne Oberg</a:t>
            </a:r>
            <a:br>
              <a:rPr lang="en-US" sz="11200" b="1" dirty="0"/>
            </a:br>
            <a:r>
              <a:rPr lang="en-US" sz="11200" i="1" dirty="0"/>
              <a:t>University of Alberta, Canada</a:t>
            </a:r>
            <a:br>
              <a:rPr lang="en-US" sz="11200" i="1" dirty="0"/>
            </a:br>
            <a:r>
              <a:rPr lang="en-US" sz="11200" dirty="0" err="1"/>
              <a:t>doberg@ualberta.ca</a:t>
            </a:r>
            <a:endParaRPr lang="en-US" sz="1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Changing technologies for distance education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100" dirty="0" smtClean="0"/>
              <a:t>1800s -- reliable postal system</a:t>
            </a:r>
          </a:p>
          <a:p>
            <a:r>
              <a:rPr lang="en-US" sz="4100" dirty="0" smtClean="0"/>
              <a:t>1950s – one-way television</a:t>
            </a:r>
          </a:p>
          <a:p>
            <a:r>
              <a:rPr lang="en-US" sz="4100" dirty="0" smtClean="0"/>
              <a:t>1960s – two-way television</a:t>
            </a:r>
          </a:p>
          <a:p>
            <a:r>
              <a:rPr lang="en-US" sz="4100" dirty="0" smtClean="0"/>
              <a:t>1980s – computers aid/support learning management</a:t>
            </a:r>
          </a:p>
          <a:p>
            <a:r>
              <a:rPr lang="en-US" sz="4100" dirty="0" smtClean="0"/>
              <a:t>1990s – learning management systems become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+mn-lt"/>
              </a:rPr>
              <a:t>Different routes to online school library education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36230" cy="3916363"/>
          </a:xfrm>
        </p:spPr>
        <p:txBody>
          <a:bodyPr/>
          <a:lstStyle/>
          <a:p>
            <a:r>
              <a:rPr lang="en-US" sz="3200" dirty="0"/>
              <a:t>h</a:t>
            </a:r>
            <a:r>
              <a:rPr lang="en-US" sz="3200" dirty="0" smtClean="0"/>
              <a:t>istory of school library education in the region</a:t>
            </a:r>
          </a:p>
          <a:p>
            <a:r>
              <a:rPr lang="en-US" sz="3200" dirty="0"/>
              <a:t>u</a:t>
            </a:r>
            <a:r>
              <a:rPr lang="en-US" sz="3200" dirty="0" smtClean="0"/>
              <a:t>niversity mandate and culture</a:t>
            </a:r>
          </a:p>
          <a:p>
            <a:r>
              <a:rPr lang="en-US" sz="3200" dirty="0" smtClean="0"/>
              <a:t>opportunities – internal/external</a:t>
            </a:r>
          </a:p>
          <a:p>
            <a:r>
              <a:rPr lang="en-US" sz="3200" dirty="0"/>
              <a:t>f</a:t>
            </a:r>
            <a:r>
              <a:rPr lang="en-US" sz="3200" dirty="0" smtClean="0"/>
              <a:t>aculty expertise and openness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4000" b="1" i="1" dirty="0"/>
              <a:t>Route 1: </a:t>
            </a:r>
            <a:r>
              <a:rPr lang="en-US" sz="4000" b="1" i="1" dirty="0" smtClean="0"/>
              <a:t>Australia</a:t>
            </a:r>
            <a:br>
              <a:rPr lang="en-US" sz="4000" b="1" i="1" dirty="0" smtClean="0"/>
            </a:br>
            <a:r>
              <a:rPr lang="en-US" sz="4000" b="1" i="1" dirty="0" smtClean="0"/>
              <a:t>e.g., Charles </a:t>
            </a:r>
            <a:r>
              <a:rPr lang="en-US" sz="4000" b="1" i="1" dirty="0" err="1" smtClean="0"/>
              <a:t>Sturt</a:t>
            </a:r>
            <a:r>
              <a:rPr lang="en-US" sz="4000" b="1" i="1" dirty="0" smtClean="0"/>
              <a:t> University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Replacing a technology-enhanced distance education </a:t>
            </a:r>
            <a:r>
              <a:rPr lang="en-US" sz="3200" dirty="0" smtClean="0"/>
              <a:t>program (course) </a:t>
            </a:r>
            <a:r>
              <a:rPr lang="en-US" sz="3200" dirty="0"/>
              <a:t>with an online only </a:t>
            </a:r>
            <a:r>
              <a:rPr lang="en-US" sz="3200" dirty="0" smtClean="0"/>
              <a:t>program</a:t>
            </a:r>
            <a:r>
              <a:rPr lang="en-US" sz="3200" dirty="0"/>
              <a:t> </a:t>
            </a:r>
            <a:r>
              <a:rPr lang="en-US" sz="3200" dirty="0" smtClean="0"/>
              <a:t>(course)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9599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i="1" dirty="0"/>
              <a:t>Route 2</a:t>
            </a:r>
            <a:r>
              <a:rPr lang="en-US" b="1" i="1" dirty="0" smtClean="0"/>
              <a:t>: Canada</a:t>
            </a:r>
            <a:br>
              <a:rPr lang="en-US" b="1" i="1" dirty="0" smtClean="0"/>
            </a:br>
            <a:r>
              <a:rPr lang="en-US" b="1" i="1" dirty="0" smtClean="0"/>
              <a:t>e.g., University of Alberta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Replacing a face-to-face program with an online only program</a:t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872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Route </a:t>
            </a:r>
            <a:r>
              <a:rPr lang="en-US" b="1" i="1" dirty="0" smtClean="0"/>
              <a:t>3: United States</a:t>
            </a:r>
            <a:br>
              <a:rPr lang="en-US" b="1" i="1" dirty="0" smtClean="0"/>
            </a:br>
            <a:r>
              <a:rPr lang="en-US" b="1" i="1" dirty="0" smtClean="0"/>
              <a:t>e.g., Rutgers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Adding </a:t>
            </a:r>
            <a:r>
              <a:rPr lang="en-US" sz="3200" dirty="0"/>
              <a:t>an online program option to a face-to-face </a:t>
            </a:r>
            <a:r>
              <a:rPr lang="en-US" sz="3200" dirty="0" smtClean="0"/>
              <a:t>program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9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sz="4000" b="1" i="1" dirty="0"/>
              <a:t>Route </a:t>
            </a:r>
            <a:r>
              <a:rPr lang="en-US" sz="4000" b="1" i="1" dirty="0" smtClean="0"/>
              <a:t>4: Australia</a:t>
            </a:r>
            <a:br>
              <a:rPr lang="en-US" sz="4000" b="1" i="1" dirty="0" smtClean="0"/>
            </a:br>
            <a:r>
              <a:rPr lang="en-US" sz="4000" b="1" i="1" dirty="0" smtClean="0"/>
              <a:t>e.g., Charles </a:t>
            </a:r>
            <a:r>
              <a:rPr lang="en-US" sz="4000" b="1" i="1" dirty="0" err="1" smtClean="0"/>
              <a:t>Sturt</a:t>
            </a:r>
            <a:r>
              <a:rPr lang="en-US" sz="4000" b="1" i="1" dirty="0" smtClean="0"/>
              <a:t> University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Adding to an </a:t>
            </a:r>
            <a:r>
              <a:rPr lang="en-US" sz="3200" dirty="0"/>
              <a:t>online only </a:t>
            </a:r>
            <a:r>
              <a:rPr lang="en-US" sz="3200" dirty="0" smtClean="0"/>
              <a:t>master’s program</a:t>
            </a:r>
            <a:r>
              <a:rPr lang="en-US" sz="3200" dirty="0"/>
              <a:t> </a:t>
            </a:r>
            <a:r>
              <a:rPr lang="en-US" sz="3200" dirty="0" smtClean="0"/>
              <a:t>(course) with a second online master’s program (course)in a specialty area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6852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20th century concerns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A" sz="2800" dirty="0" smtClean="0">
                <a:latin typeface="+mj-lt"/>
              </a:rPr>
              <a:t>20</a:t>
            </a:r>
            <a:r>
              <a:rPr lang="en-CA" sz="2800" baseline="30000" dirty="0" smtClean="0">
                <a:latin typeface="+mj-lt"/>
              </a:rPr>
              <a:t>th</a:t>
            </a:r>
            <a:r>
              <a:rPr lang="en-CA" sz="2800" dirty="0" smtClean="0">
                <a:latin typeface="+mj-lt"/>
              </a:rPr>
              <a:t> century distance education in school library education</a:t>
            </a:r>
          </a:p>
          <a:p>
            <a:pPr lvl="1"/>
            <a:r>
              <a:rPr lang="en-CA" sz="2800" dirty="0" smtClean="0">
                <a:latin typeface="+mj-lt"/>
              </a:rPr>
              <a:t>equivalencies </a:t>
            </a:r>
            <a:r>
              <a:rPr lang="en-CA" sz="2800" dirty="0">
                <a:latin typeface="+mj-lt"/>
              </a:rPr>
              <a:t>between face-to-face and distance education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	-student outcomes </a:t>
            </a:r>
          </a:p>
          <a:p>
            <a:pPr marL="228600" lvl="1" indent="0">
              <a:buNone/>
            </a:pPr>
            <a:r>
              <a:rPr lang="en-US" sz="2800" dirty="0" smtClean="0">
                <a:latin typeface="+mj-lt"/>
              </a:rPr>
              <a:t>	-student satisfaction</a:t>
            </a:r>
          </a:p>
          <a:p>
            <a:pPr lvl="1"/>
            <a:r>
              <a:rPr lang="en-US" sz="2800" dirty="0" smtClean="0">
                <a:latin typeface="+mj-lt"/>
              </a:rPr>
              <a:t>NOT</a:t>
            </a:r>
            <a:r>
              <a:rPr lang="en-US" sz="2800" dirty="0">
                <a:latin typeface="+mj-lt"/>
              </a:rPr>
              <a:t> p</a:t>
            </a:r>
            <a:r>
              <a:rPr lang="en-US" sz="2800" dirty="0" smtClean="0">
                <a:latin typeface="+mj-lt"/>
              </a:rPr>
              <a:t>articular technologies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4793405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90</TotalTime>
  <Words>264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Rounded MT Bold</vt:lpstr>
      <vt:lpstr>Century Gothic</vt:lpstr>
      <vt:lpstr>Wingdings</vt:lpstr>
      <vt:lpstr>Wingdings 2</vt:lpstr>
      <vt:lpstr>Plaza</vt:lpstr>
      <vt:lpstr>Developing Online Master’s  Programs for Teacher-Librarians</vt:lpstr>
      <vt:lpstr>       Developing Online Master’s  Programs for Teacher-Librarians </vt:lpstr>
      <vt:lpstr>Changing technologies for distance education </vt:lpstr>
      <vt:lpstr>Different routes to online school library education</vt:lpstr>
      <vt:lpstr>       Route 1: Australia e.g., Charles Sturt University</vt:lpstr>
      <vt:lpstr>Route 2: Canada e.g., University of Alberta</vt:lpstr>
      <vt:lpstr>Route 3: United States e.g., Rutgers University</vt:lpstr>
      <vt:lpstr>       Route 4: Australia e.g., Charles Sturt University</vt:lpstr>
      <vt:lpstr>20th century concerns …</vt:lpstr>
      <vt:lpstr>        21st century concerns …</vt:lpstr>
      <vt:lpstr>Panel presentations</vt:lpstr>
    </vt:vector>
  </TitlesOfParts>
  <Company>University of Alberta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Dianne Oberg</dc:creator>
  <cp:lastModifiedBy>FrontDesk</cp:lastModifiedBy>
  <cp:revision>11</cp:revision>
  <dcterms:created xsi:type="dcterms:W3CDTF">2014-07-20T23:24:04Z</dcterms:created>
  <dcterms:modified xsi:type="dcterms:W3CDTF">2016-02-15T21:53:47Z</dcterms:modified>
</cp:coreProperties>
</file>