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3" r:id="rId2"/>
    <p:sldId id="373" r:id="rId3"/>
    <p:sldId id="361" r:id="rId4"/>
    <p:sldId id="368" r:id="rId5"/>
    <p:sldId id="362" r:id="rId6"/>
    <p:sldId id="363" r:id="rId7"/>
    <p:sldId id="371" r:id="rId8"/>
    <p:sldId id="365" r:id="rId9"/>
    <p:sldId id="374" r:id="rId10"/>
    <p:sldId id="375" r:id="rId11"/>
    <p:sldId id="367" r:id="rId12"/>
    <p:sldId id="366" r:id="rId13"/>
    <p:sldId id="369" r:id="rId14"/>
    <p:sldId id="3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5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E4389-04BE-4B98-8B3B-F2D3E9095147}" type="datetimeFigureOut">
              <a:rPr lang="en-US" smtClean="0"/>
              <a:t>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B9D1B-7C7A-4A5C-82C4-B857E8E1B520}" type="slidenum">
              <a:rPr lang="en-US" smtClean="0"/>
              <a:t>‹#›</a:t>
            </a:fld>
            <a:endParaRPr lang="en-US"/>
          </a:p>
        </p:txBody>
      </p:sp>
    </p:spTree>
    <p:extLst>
      <p:ext uri="{BB962C8B-B14F-4D97-AF65-F5344CB8AC3E}">
        <p14:creationId xmlns:p14="http://schemas.microsoft.com/office/powerpoint/2010/main" val="386537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61AD0EC-5FAC-4171-8C82-07D4D31C9E5D}" type="slidenum">
              <a:rPr lang="en-US" b="0" smtClean="0"/>
              <a:pPr eaLnBrk="1" hangingPunct="1"/>
              <a:t>1</a:t>
            </a:fld>
            <a:endParaRPr lang="en-US"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7514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13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3766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14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0641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8877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019508-0BAF-489A-B263-82605E0C9B17}" type="slidenum">
              <a:rPr lang="en-US" smtClean="0"/>
              <a:pPr eaLnBrk="1" hangingPunct="1"/>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186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4897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6</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745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4901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757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11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0892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DB983-DDBD-4B80-8E26-2D82E0616599}" type="slidenum">
              <a:rPr lang="en-US" smtClean="0"/>
              <a:pPr eaLnBrk="1" hangingPunct="1"/>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90524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53A50-B17F-4322-A232-1704E713CCC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48959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53A50-B17F-4322-A232-1704E713CCC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152011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53A50-B17F-4322-A232-1704E713CCC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182930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53A50-B17F-4322-A232-1704E713CCC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271777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53A50-B17F-4322-A232-1704E713CCC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287294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53A50-B17F-4322-A232-1704E713CCC5}"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287171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53A50-B17F-4322-A232-1704E713CCC5}" type="datetimeFigureOut">
              <a:rPr lang="en-US" smtClean="0"/>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152615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53A50-B17F-4322-A232-1704E713CCC5}" type="datetimeFigureOut">
              <a:rPr lang="en-US" smtClean="0"/>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278027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53A50-B17F-4322-A232-1704E713CCC5}" type="datetimeFigureOut">
              <a:rPr lang="en-US" smtClean="0"/>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1337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53A50-B17F-4322-A232-1704E713CCC5}"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416901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53A50-B17F-4322-A232-1704E713CCC5}"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A6F2-551F-4C4F-AC32-611E005532EC}" type="slidenum">
              <a:rPr lang="en-US" smtClean="0"/>
              <a:t>‹#›</a:t>
            </a:fld>
            <a:endParaRPr lang="en-US"/>
          </a:p>
        </p:txBody>
      </p:sp>
    </p:spTree>
    <p:extLst>
      <p:ext uri="{BB962C8B-B14F-4D97-AF65-F5344CB8AC3E}">
        <p14:creationId xmlns:p14="http://schemas.microsoft.com/office/powerpoint/2010/main" val="81551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53A50-B17F-4322-A232-1704E713CCC5}" type="datetimeFigureOut">
              <a:rPr lang="en-US" smtClean="0"/>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A6F2-551F-4C4F-AC32-611E005532EC}" type="slidenum">
              <a:rPr lang="en-US" smtClean="0"/>
              <a:t>‹#›</a:t>
            </a:fld>
            <a:endParaRPr lang="en-US"/>
          </a:p>
        </p:txBody>
      </p:sp>
    </p:spTree>
    <p:extLst>
      <p:ext uri="{BB962C8B-B14F-4D97-AF65-F5344CB8AC3E}">
        <p14:creationId xmlns:p14="http://schemas.microsoft.com/office/powerpoint/2010/main" val="210025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2514600" y="3886200"/>
            <a:ext cx="6382770" cy="2590799"/>
          </a:xfrm>
        </p:spPr>
        <p:txBody>
          <a:bodyPr>
            <a:normAutofit fontScale="70000" lnSpcReduction="20000"/>
          </a:bodyPr>
          <a:lstStyle/>
          <a:p>
            <a:pPr algn="r" eaLnBrk="1" hangingPunct="1">
              <a:lnSpc>
                <a:spcPct val="90000"/>
              </a:lnSpc>
            </a:pPr>
            <a:r>
              <a:rPr lang="en-US" sz="3300" b="1" dirty="0" smtClean="0">
                <a:solidFill>
                  <a:schemeClr val="tx1"/>
                </a:solidFill>
              </a:rPr>
              <a:t>Dr Ross J Todd</a:t>
            </a:r>
          </a:p>
          <a:p>
            <a:pPr algn="r" eaLnBrk="1" hangingPunct="1">
              <a:lnSpc>
                <a:spcPct val="90000"/>
              </a:lnSpc>
            </a:pPr>
            <a:r>
              <a:rPr lang="en-US" sz="3300" b="1" dirty="0" smtClean="0">
                <a:solidFill>
                  <a:schemeClr val="tx1"/>
                </a:solidFill>
              </a:rPr>
              <a:t>Chair, LIS Department</a:t>
            </a:r>
          </a:p>
          <a:p>
            <a:pPr algn="r" eaLnBrk="1" hangingPunct="1">
              <a:lnSpc>
                <a:spcPct val="90000"/>
              </a:lnSpc>
            </a:pPr>
            <a:r>
              <a:rPr lang="en-US" sz="3300" b="1" dirty="0" smtClean="0">
                <a:solidFill>
                  <a:schemeClr val="tx1"/>
                </a:solidFill>
              </a:rPr>
              <a:t>Director, Center for International</a:t>
            </a:r>
          </a:p>
          <a:p>
            <a:pPr algn="r" eaLnBrk="1" hangingPunct="1">
              <a:lnSpc>
                <a:spcPct val="90000"/>
              </a:lnSpc>
            </a:pPr>
            <a:r>
              <a:rPr lang="en-US" sz="3300" b="1" dirty="0" smtClean="0">
                <a:solidFill>
                  <a:schemeClr val="tx1"/>
                </a:solidFill>
              </a:rPr>
              <a:t>Scholarship in School Libraries</a:t>
            </a:r>
          </a:p>
          <a:p>
            <a:pPr algn="r" eaLnBrk="1" hangingPunct="1">
              <a:lnSpc>
                <a:spcPct val="90000"/>
              </a:lnSpc>
            </a:pPr>
            <a:r>
              <a:rPr lang="en-US" sz="3300" b="1" dirty="0" smtClean="0">
                <a:solidFill>
                  <a:schemeClr val="tx1"/>
                </a:solidFill>
              </a:rPr>
              <a:t>School of Communication &amp; Information</a:t>
            </a:r>
          </a:p>
          <a:p>
            <a:pPr algn="r" eaLnBrk="1" hangingPunct="1">
              <a:lnSpc>
                <a:spcPct val="90000"/>
              </a:lnSpc>
            </a:pPr>
            <a:r>
              <a:rPr lang="en-US" sz="3300" b="1" dirty="0" smtClean="0">
                <a:solidFill>
                  <a:schemeClr val="tx1"/>
                </a:solidFill>
              </a:rPr>
              <a:t>Rutgers, The State University of N.J.</a:t>
            </a:r>
          </a:p>
          <a:p>
            <a:pPr algn="r" eaLnBrk="1" hangingPunct="1">
              <a:lnSpc>
                <a:spcPct val="90000"/>
              </a:lnSpc>
            </a:pPr>
            <a:r>
              <a:rPr lang="en-US" sz="3300" b="1" dirty="0" smtClean="0">
                <a:solidFill>
                  <a:schemeClr val="tx1"/>
                </a:solidFill>
              </a:rPr>
              <a:t>www.cissl.rutgers.edu; </a:t>
            </a:r>
            <a:r>
              <a:rPr lang="en-US" sz="3300" b="1" dirty="0" err="1" smtClean="0">
                <a:solidFill>
                  <a:schemeClr val="tx1"/>
                </a:solidFill>
              </a:rPr>
              <a:t>rtodd@rutgers.edu</a:t>
            </a:r>
            <a:endParaRPr lang="en-US" sz="3300" b="1" dirty="0" smtClean="0">
              <a:solidFill>
                <a:schemeClr val="tx1"/>
              </a:solidFill>
            </a:endParaRPr>
          </a:p>
          <a:p>
            <a:pPr algn="r" eaLnBrk="1" hangingPunct="1">
              <a:lnSpc>
                <a:spcPct val="90000"/>
              </a:lnSpc>
            </a:pPr>
            <a:r>
              <a:rPr lang="en-US" sz="3300" b="1" dirty="0" smtClean="0">
                <a:solidFill>
                  <a:schemeClr val="tx1"/>
                </a:solidFill>
              </a:rPr>
              <a:t>www.twitter.com/RossJTodd</a:t>
            </a:r>
          </a:p>
          <a:p>
            <a:pPr>
              <a:lnSpc>
                <a:spcPct val="90000"/>
              </a:lnSpc>
              <a:spcBef>
                <a:spcPct val="0"/>
              </a:spcBef>
            </a:pPr>
            <a:endParaRPr lang="en-US" sz="2000" b="1" dirty="0" smtClean="0"/>
          </a:p>
        </p:txBody>
      </p:sp>
      <p:sp>
        <p:nvSpPr>
          <p:cNvPr id="15363" name="Rectangle 3"/>
          <p:cNvSpPr>
            <a:spLocks noGrp="1" noChangeArrowheads="1"/>
          </p:cNvSpPr>
          <p:nvPr>
            <p:ph type="ctrTitle"/>
          </p:nvPr>
        </p:nvSpPr>
        <p:spPr>
          <a:xfrm>
            <a:off x="152400" y="1981200"/>
            <a:ext cx="8701088" cy="1103086"/>
          </a:xfrm>
        </p:spPr>
        <p:txBody>
          <a:bodyPr>
            <a:noAutofit/>
          </a:bodyPr>
          <a:lstStyle/>
          <a:p>
            <a:r>
              <a:rPr lang="en-US" sz="2800" i="1" dirty="0"/>
              <a:t/>
            </a:r>
            <a:br>
              <a:rPr lang="en-US" sz="2800" i="1" dirty="0"/>
            </a:br>
            <a:endParaRPr lang="en-US" sz="2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589" y="104775"/>
            <a:ext cx="1953240" cy="1216025"/>
          </a:xfrm>
          <a:prstGeom prst="rect">
            <a:avLst/>
          </a:prstGeom>
        </p:spPr>
      </p:pic>
      <p:pic>
        <p:nvPicPr>
          <p:cNvPr id="5" name="Picture 4" descr="Home - School of Communication and Information"/>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52400"/>
            <a:ext cx="1679923" cy="932093"/>
          </a:xfrm>
          <a:prstGeom prst="rect">
            <a:avLst/>
          </a:prstGeom>
        </p:spPr>
        <p:style>
          <a:lnRef idx="2">
            <a:schemeClr val="accent3"/>
          </a:lnRef>
          <a:fillRef idx="1">
            <a:schemeClr val="lt1"/>
          </a:fillRef>
          <a:effectRef idx="0">
            <a:schemeClr val="accent3"/>
          </a:effectRef>
          <a:fontRef idx="minor">
            <a:schemeClr val="dk1"/>
          </a:fontRef>
        </p:style>
      </p:pic>
      <p:sp>
        <p:nvSpPr>
          <p:cNvPr id="2" name="Rectangle 1"/>
          <p:cNvSpPr/>
          <p:nvPr/>
        </p:nvSpPr>
        <p:spPr>
          <a:xfrm>
            <a:off x="1219200" y="1524000"/>
            <a:ext cx="7620000" cy="2062103"/>
          </a:xfrm>
          <a:prstGeom prst="rect">
            <a:avLst/>
          </a:prstGeom>
        </p:spPr>
        <p:txBody>
          <a:bodyPr wrap="square">
            <a:spAutoFit/>
          </a:bodyPr>
          <a:lstStyle/>
          <a:p>
            <a:pPr algn="r"/>
            <a:r>
              <a:rPr lang="en-US" sz="3200" b="1" dirty="0">
                <a:solidFill>
                  <a:srgbClr val="800000"/>
                </a:solidFill>
              </a:rPr>
              <a:t>Panel </a:t>
            </a:r>
            <a:r>
              <a:rPr lang="en-US" sz="3200" b="1" dirty="0" smtClean="0">
                <a:solidFill>
                  <a:srgbClr val="800000"/>
                </a:solidFill>
              </a:rPr>
              <a:t>Presentation:</a:t>
            </a:r>
          </a:p>
          <a:p>
            <a:pPr algn="r"/>
            <a:r>
              <a:rPr lang="en-US" sz="3200" b="1" dirty="0" smtClean="0">
                <a:solidFill>
                  <a:srgbClr val="800000"/>
                </a:solidFill>
              </a:rPr>
              <a:t>Professional Online Education </a:t>
            </a:r>
            <a:r>
              <a:rPr lang="en-US" sz="3200" b="1" dirty="0">
                <a:solidFill>
                  <a:srgbClr val="800000"/>
                </a:solidFill>
              </a:rPr>
              <a:t>for School Librarianship: The Rutgers University </a:t>
            </a:r>
            <a:r>
              <a:rPr lang="en-US" sz="3200" b="1" dirty="0" smtClean="0">
                <a:solidFill>
                  <a:srgbClr val="800000"/>
                </a:solidFill>
              </a:rPr>
              <a:t>experience</a:t>
            </a:r>
            <a:endParaRPr lang="en-US" sz="3200" b="1" dirty="0">
              <a:solidFill>
                <a:srgbClr val="800000"/>
              </a:solidFill>
            </a:endParaRPr>
          </a:p>
        </p:txBody>
      </p:sp>
      <p:pic>
        <p:nvPicPr>
          <p:cNvPr id="4" name="Picture 3" descr="symbo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4267200"/>
            <a:ext cx="3289300" cy="2159000"/>
          </a:xfrm>
          <a:prstGeom prst="rect">
            <a:avLst/>
          </a:prstGeom>
        </p:spPr>
      </p:pic>
    </p:spTree>
    <p:extLst>
      <p:ext uri="{BB962C8B-B14F-4D97-AF65-F5344CB8AC3E}">
        <p14:creationId xmlns:p14="http://schemas.microsoft.com/office/powerpoint/2010/main" val="964604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8-27 at 6.43.24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6003" b="6003"/>
          <a:stretch>
            <a:fillRect/>
          </a:stretch>
        </p:blipFill>
        <p:spPr>
          <a:xfrm>
            <a:off x="0" y="990600"/>
            <a:ext cx="9283196" cy="5105400"/>
          </a:xfrm>
        </p:spPr>
      </p:pic>
    </p:spTree>
    <p:extLst>
      <p:ext uri="{BB962C8B-B14F-4D97-AF65-F5344CB8AC3E}">
        <p14:creationId xmlns:p14="http://schemas.microsoft.com/office/powerpoint/2010/main" val="201905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a:bodyPr>
          <a:lstStyle/>
          <a:p>
            <a:r>
              <a:rPr lang="en-US" sz="3200" b="1" dirty="0" smtClean="0">
                <a:solidFill>
                  <a:schemeClr val="bg1"/>
                </a:solidFill>
              </a:rPr>
              <a:t>Support Services</a:t>
            </a:r>
          </a:p>
        </p:txBody>
      </p:sp>
      <p:sp>
        <p:nvSpPr>
          <p:cNvPr id="22531" name="Rectangle 3"/>
          <p:cNvSpPr>
            <a:spLocks noGrp="1" noChangeArrowheads="1"/>
          </p:cNvSpPr>
          <p:nvPr>
            <p:ph type="body" idx="1"/>
          </p:nvPr>
        </p:nvSpPr>
        <p:spPr>
          <a:xfrm>
            <a:off x="381000" y="1143000"/>
            <a:ext cx="8458200" cy="5257800"/>
          </a:xfrm>
        </p:spPr>
        <p:txBody>
          <a:bodyPr anchor="t">
            <a:noAutofit/>
          </a:bodyPr>
          <a:lstStyle/>
          <a:p>
            <a:pPr marL="0" lvl="0" indent="0">
              <a:buNone/>
            </a:pPr>
            <a:r>
              <a:rPr lang="en-US" sz="2400" b="1" dirty="0" smtClean="0"/>
              <a:t>Proactive curriculum design and revision:  </a:t>
            </a:r>
            <a:r>
              <a:rPr lang="en-US" sz="2400" b="1" dirty="0" err="1" smtClean="0"/>
              <a:t>eg</a:t>
            </a:r>
            <a:r>
              <a:rPr lang="en-US" sz="2400" b="1" dirty="0" smtClean="0"/>
              <a:t>  Development of Common Core State Initiative  -&gt; “</a:t>
            </a:r>
            <a:r>
              <a:rPr lang="en-AU" sz="2400" dirty="0" smtClean="0"/>
              <a:t>Nonfiction </a:t>
            </a:r>
            <a:r>
              <a:rPr lang="en-AU" sz="2400" dirty="0"/>
              <a:t>for the Common </a:t>
            </a:r>
            <a:r>
              <a:rPr lang="en-AU" sz="2400" dirty="0" smtClean="0"/>
              <a:t>Core</a:t>
            </a:r>
            <a:r>
              <a:rPr lang="en-US" sz="2400" dirty="0" smtClean="0"/>
              <a:t>”; Integration of social media -&gt; “</a:t>
            </a:r>
            <a:r>
              <a:rPr lang="en-AU" sz="2400" dirty="0"/>
              <a:t>Understanding, Designing, and Building Social </a:t>
            </a:r>
            <a:r>
              <a:rPr lang="en-AU" sz="2400" dirty="0" smtClean="0"/>
              <a:t>Media”</a:t>
            </a:r>
          </a:p>
          <a:p>
            <a:pPr marL="0" indent="0">
              <a:buNone/>
            </a:pPr>
            <a:r>
              <a:rPr lang="en-AU" sz="2400" b="1" dirty="0" smtClean="0"/>
              <a:t>Connecting </a:t>
            </a:r>
            <a:r>
              <a:rPr lang="en-AU" sz="2400" b="1" dirty="0"/>
              <a:t>professional education to </a:t>
            </a:r>
            <a:r>
              <a:rPr lang="en-AU" sz="2400" b="1" dirty="0" smtClean="0"/>
              <a:t>practice:  </a:t>
            </a:r>
            <a:r>
              <a:rPr lang="en-AU" sz="2400" dirty="0" smtClean="0"/>
              <a:t>MLIS Colloquia, Research Symposia</a:t>
            </a:r>
            <a:r>
              <a:rPr lang="en-US" sz="2400" dirty="0" smtClean="0"/>
              <a:t>: </a:t>
            </a:r>
            <a:r>
              <a:rPr lang="en-AU" sz="2400" dirty="0"/>
              <a:t>digital citizenship, building social capital, digital </a:t>
            </a:r>
            <a:r>
              <a:rPr lang="en-AU" sz="2400" dirty="0" err="1"/>
              <a:t>curation</a:t>
            </a:r>
            <a:r>
              <a:rPr lang="en-AU" sz="2400" dirty="0"/>
              <a:t>, publishing trends, copyright, and information </a:t>
            </a:r>
            <a:r>
              <a:rPr lang="en-AU" sz="2400" dirty="0" smtClean="0"/>
              <a:t>policies pertaining to children / youth  (all live beaming to online students)</a:t>
            </a:r>
            <a:endParaRPr lang="en-US" sz="2400" dirty="0"/>
          </a:p>
          <a:p>
            <a:pPr marL="0" indent="0">
              <a:buNone/>
            </a:pPr>
            <a:r>
              <a:rPr lang="en-US" sz="2400" b="1" dirty="0" smtClean="0"/>
              <a:t>RASL</a:t>
            </a:r>
            <a:r>
              <a:rPr lang="en-US" sz="2400" b="1" dirty="0"/>
              <a:t>: Rutgers Association of School Librarians.  </a:t>
            </a:r>
            <a:r>
              <a:rPr lang="en-US" sz="2400" dirty="0"/>
              <a:t>S</a:t>
            </a:r>
            <a:r>
              <a:rPr lang="en-US" sz="2400" dirty="0" smtClean="0"/>
              <a:t>tudent</a:t>
            </a:r>
            <a:r>
              <a:rPr lang="en-US" sz="2400" dirty="0"/>
              <a:t>-led association has monthly meetings bringing in leading school librarians to provide hands-on </a:t>
            </a:r>
            <a:r>
              <a:rPr lang="en-US" sz="2400" dirty="0" smtClean="0"/>
              <a:t>advice, </a:t>
            </a:r>
            <a:r>
              <a:rPr lang="en-US" sz="2400" dirty="0" err="1" smtClean="0"/>
              <a:t>eg</a:t>
            </a:r>
            <a:r>
              <a:rPr lang="en-US" sz="2400" dirty="0" smtClean="0"/>
              <a:t>. negotiating </a:t>
            </a:r>
            <a:r>
              <a:rPr lang="en-US" sz="2400" dirty="0"/>
              <a:t>the job market, interviewing in </a:t>
            </a:r>
            <a:r>
              <a:rPr lang="en-US" sz="2400" dirty="0" smtClean="0"/>
              <a:t>schools</a:t>
            </a:r>
            <a:r>
              <a:rPr lang="en-US" sz="2400" dirty="0"/>
              <a:t>;</a:t>
            </a:r>
            <a:r>
              <a:rPr lang="en-US" sz="2400" dirty="0" smtClean="0"/>
              <a:t> building </a:t>
            </a:r>
            <a:r>
              <a:rPr lang="en-US" sz="2400" dirty="0"/>
              <a:t>community networks; developing leadership capacity, dealing with district policies and </a:t>
            </a:r>
            <a:r>
              <a:rPr lang="en-US" sz="2400" dirty="0" smtClean="0"/>
              <a:t>procedures.  (Funded by SC&amp;I)  (beamed live to online students)</a:t>
            </a:r>
            <a:endParaRPr lang="en-US" sz="2400" dirty="0"/>
          </a:p>
          <a:p>
            <a:pPr marL="0" lvl="0" indent="0">
              <a:buNone/>
            </a:pPr>
            <a:endParaRPr lang="en-AU" sz="2400" dirty="0" smtClean="0"/>
          </a:p>
          <a:p>
            <a:pPr marL="0" lv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380082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a:bodyPr>
          <a:lstStyle/>
          <a:p>
            <a:r>
              <a:rPr lang="en-US" sz="3200" b="1" dirty="0" smtClean="0">
                <a:solidFill>
                  <a:schemeClr val="bg1"/>
                </a:solidFill>
              </a:rPr>
              <a:t>Support Services</a:t>
            </a:r>
          </a:p>
        </p:txBody>
      </p:sp>
      <p:sp>
        <p:nvSpPr>
          <p:cNvPr id="22531" name="Rectangle 3"/>
          <p:cNvSpPr>
            <a:spLocks noGrp="1" noChangeArrowheads="1"/>
          </p:cNvSpPr>
          <p:nvPr>
            <p:ph type="body" idx="1"/>
          </p:nvPr>
        </p:nvSpPr>
        <p:spPr>
          <a:xfrm>
            <a:off x="152400" y="990600"/>
            <a:ext cx="8610600" cy="5715000"/>
          </a:xfrm>
        </p:spPr>
        <p:txBody>
          <a:bodyPr anchor="t">
            <a:noAutofit/>
          </a:bodyPr>
          <a:lstStyle/>
          <a:p>
            <a:pPr marL="0" indent="0">
              <a:buNone/>
            </a:pPr>
            <a:r>
              <a:rPr lang="en-US" sz="2200" b="1" dirty="0" smtClean="0"/>
              <a:t>Student </a:t>
            </a:r>
            <a:r>
              <a:rPr lang="en-US" sz="2200" b="1" dirty="0"/>
              <a:t>Advising:  </a:t>
            </a:r>
            <a:r>
              <a:rPr lang="en-US" sz="2200" dirty="0"/>
              <a:t>all students </a:t>
            </a:r>
            <a:r>
              <a:rPr lang="en-US" sz="2200" dirty="0" smtClean="0"/>
              <a:t>assigned individual </a:t>
            </a:r>
            <a:r>
              <a:rPr lang="en-US" sz="2200" dirty="0"/>
              <a:t>academic adviser; dedicated administrative staff </a:t>
            </a:r>
            <a:r>
              <a:rPr lang="en-US" sz="2200" dirty="0" smtClean="0"/>
              <a:t>in SC&amp;I track </a:t>
            </a:r>
            <a:r>
              <a:rPr lang="en-US" sz="2200" dirty="0"/>
              <a:t>their program progress </a:t>
            </a:r>
            <a:r>
              <a:rPr lang="en-US" sz="2200" dirty="0" smtClean="0"/>
              <a:t>/ </a:t>
            </a:r>
            <a:r>
              <a:rPr lang="en-US" sz="2200" dirty="0"/>
              <a:t>file certification requirements with </a:t>
            </a:r>
            <a:r>
              <a:rPr lang="en-US" sz="2200" dirty="0" smtClean="0"/>
              <a:t>NJ </a:t>
            </a:r>
            <a:r>
              <a:rPr lang="en-US" sz="2200" dirty="0" err="1" smtClean="0"/>
              <a:t>Dept</a:t>
            </a:r>
            <a:r>
              <a:rPr lang="en-US" sz="2200" dirty="0" smtClean="0"/>
              <a:t> </a:t>
            </a:r>
            <a:r>
              <a:rPr lang="en-US" sz="2200" dirty="0"/>
              <a:t>of </a:t>
            </a:r>
            <a:r>
              <a:rPr lang="en-US" sz="2200" dirty="0" smtClean="0"/>
              <a:t>Education.  Online advising via digital office, </a:t>
            </a:r>
            <a:r>
              <a:rPr lang="en-US" sz="2200" dirty="0" err="1" smtClean="0"/>
              <a:t>skype</a:t>
            </a:r>
            <a:r>
              <a:rPr lang="en-US" sz="2200" dirty="0" smtClean="0"/>
              <a:t>, </a:t>
            </a:r>
            <a:r>
              <a:rPr lang="en-US" sz="2200" dirty="0" err="1" smtClean="0"/>
              <a:t>google</a:t>
            </a:r>
            <a:r>
              <a:rPr lang="en-US" sz="2200" dirty="0" smtClean="0"/>
              <a:t> hangouts </a:t>
            </a:r>
            <a:r>
              <a:rPr lang="en-US" sz="2200" dirty="0" err="1" smtClean="0"/>
              <a:t>etc</a:t>
            </a:r>
            <a:endParaRPr lang="en-US" sz="2200" dirty="0"/>
          </a:p>
          <a:p>
            <a:pPr marL="0" indent="0">
              <a:buNone/>
            </a:pPr>
            <a:r>
              <a:rPr lang="en-AU" sz="2200" b="1" dirty="0" smtClean="0"/>
              <a:t>Online </a:t>
            </a:r>
            <a:r>
              <a:rPr lang="en-AU" sz="2200" b="1" dirty="0"/>
              <a:t>help support 24/7 via phone or web:  </a:t>
            </a:r>
            <a:r>
              <a:rPr lang="en-AU" sz="2200" dirty="0"/>
              <a:t>Students in </a:t>
            </a:r>
            <a:r>
              <a:rPr lang="en-AU" sz="2200" dirty="0" smtClean="0"/>
              <a:t>online </a:t>
            </a:r>
            <a:r>
              <a:rPr lang="en-AU" sz="2200" dirty="0"/>
              <a:t>program have 24/7 technical support when they encounter technical </a:t>
            </a:r>
            <a:r>
              <a:rPr lang="en-AU" sz="2200" dirty="0" smtClean="0"/>
              <a:t>problems</a:t>
            </a:r>
          </a:p>
          <a:p>
            <a:pPr marL="0" indent="0">
              <a:buNone/>
            </a:pPr>
            <a:r>
              <a:rPr lang="en-US" sz="2200" b="1" dirty="0" smtClean="0"/>
              <a:t>Scholarship </a:t>
            </a:r>
            <a:r>
              <a:rPr lang="en-US" sz="2200" b="1" dirty="0"/>
              <a:t>support: </a:t>
            </a:r>
            <a:r>
              <a:rPr lang="en-US" sz="2200" dirty="0"/>
              <a:t>A series of scholarships </a:t>
            </a:r>
            <a:r>
              <a:rPr lang="en-US" sz="2200" dirty="0" smtClean="0"/>
              <a:t>/ </a:t>
            </a:r>
            <a:r>
              <a:rPr lang="en-US" sz="2200" dirty="0"/>
              <a:t>endowments are available exclusively to school library students to provide financial support </a:t>
            </a:r>
            <a:r>
              <a:rPr lang="en-US" sz="2200" dirty="0" smtClean="0"/>
              <a:t>for  studies, based </a:t>
            </a:r>
            <a:r>
              <a:rPr lang="en-US" sz="2200" dirty="0"/>
              <a:t>on both financial </a:t>
            </a:r>
            <a:r>
              <a:rPr lang="en-US" sz="2200" dirty="0" smtClean="0"/>
              <a:t>&amp; academic </a:t>
            </a:r>
            <a:r>
              <a:rPr lang="en-US" sz="2200" dirty="0"/>
              <a:t>progress. </a:t>
            </a:r>
            <a:endParaRPr lang="en-US" sz="2200" dirty="0" smtClean="0"/>
          </a:p>
          <a:p>
            <a:pPr marL="0" indent="0">
              <a:buNone/>
            </a:pPr>
            <a:r>
              <a:rPr lang="en-US" sz="2200" b="1" dirty="0" smtClean="0"/>
              <a:t>Field </a:t>
            </a:r>
            <a:r>
              <a:rPr lang="en-US" sz="2200" b="1" dirty="0"/>
              <a:t>experience:  </a:t>
            </a:r>
            <a:r>
              <a:rPr lang="en-US" sz="2200" dirty="0"/>
              <a:t>S</a:t>
            </a:r>
            <a:r>
              <a:rPr lang="en-US" sz="2200" dirty="0" smtClean="0"/>
              <a:t>tate certification: SL </a:t>
            </a:r>
            <a:r>
              <a:rPr lang="en-US" sz="2200" dirty="0"/>
              <a:t>students must undertake </a:t>
            </a:r>
            <a:r>
              <a:rPr lang="en-US" sz="2200" dirty="0" smtClean="0"/>
              <a:t>150 </a:t>
            </a:r>
            <a:r>
              <a:rPr lang="en-US" sz="2200" dirty="0" err="1" smtClean="0"/>
              <a:t>hrs</a:t>
            </a:r>
            <a:r>
              <a:rPr lang="en-US" sz="2200" dirty="0" smtClean="0"/>
              <a:t> professional </a:t>
            </a:r>
            <a:r>
              <a:rPr lang="en-US" sz="2200" dirty="0"/>
              <a:t>field experience in a school, under the direct supervision of a certified school librarian.  D</a:t>
            </a:r>
            <a:r>
              <a:rPr lang="en-US" sz="2200" dirty="0" smtClean="0"/>
              <a:t>edicated </a:t>
            </a:r>
            <a:r>
              <a:rPr lang="en-US" sz="2200" dirty="0"/>
              <a:t>Field Experience Coordinator works individually with all SL students to guide their choice of placement, negotiate district policies, facilitate the required government background checks, and evaluate student progress with the field experience.  </a:t>
            </a:r>
          </a:p>
          <a:p>
            <a:pPr marL="0" indent="0">
              <a:buNone/>
            </a:pPr>
            <a:endParaRPr lang="en-US" sz="2000" dirty="0"/>
          </a:p>
          <a:p>
            <a:pPr marL="0" indent="0">
              <a:buNone/>
            </a:pPr>
            <a:endParaRPr lang="en-US" sz="2000" b="1" dirty="0"/>
          </a:p>
        </p:txBody>
      </p:sp>
    </p:spTree>
    <p:extLst>
      <p:ext uri="{BB962C8B-B14F-4D97-AF65-F5344CB8AC3E}">
        <p14:creationId xmlns:p14="http://schemas.microsoft.com/office/powerpoint/2010/main" val="3800825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a:bodyPr>
          <a:lstStyle/>
          <a:p>
            <a:r>
              <a:rPr lang="en-US" sz="3200" b="1" dirty="0" smtClean="0">
                <a:solidFill>
                  <a:schemeClr val="bg1"/>
                </a:solidFill>
              </a:rPr>
              <a:t>Support Services</a:t>
            </a:r>
          </a:p>
        </p:txBody>
      </p:sp>
      <p:sp>
        <p:nvSpPr>
          <p:cNvPr id="22531" name="Rectangle 3"/>
          <p:cNvSpPr>
            <a:spLocks noGrp="1" noChangeArrowheads="1"/>
          </p:cNvSpPr>
          <p:nvPr>
            <p:ph type="body" idx="1"/>
          </p:nvPr>
        </p:nvSpPr>
        <p:spPr>
          <a:xfrm>
            <a:off x="381000" y="1143000"/>
            <a:ext cx="8458200" cy="5257800"/>
          </a:xfrm>
        </p:spPr>
        <p:txBody>
          <a:bodyPr anchor="t">
            <a:noAutofit/>
          </a:bodyPr>
          <a:lstStyle/>
          <a:p>
            <a:pPr marL="0" indent="0">
              <a:buNone/>
            </a:pPr>
            <a:r>
              <a:rPr lang="en-US" sz="2400" b="1" dirty="0" smtClean="0"/>
              <a:t>CiSSL</a:t>
            </a:r>
            <a:r>
              <a:rPr lang="en-US" sz="2400" b="1" dirty="0"/>
              <a:t>:  </a:t>
            </a:r>
            <a:r>
              <a:rPr lang="en-US" sz="2400" dirty="0"/>
              <a:t>The Center for International Scholarship in School Libraries provides financial support for some SL students to work as administrative assistants to CiSSL scholars. CiSSL also runs events for the professional community, and students play a role in the organization and operation of these events.  </a:t>
            </a:r>
          </a:p>
          <a:p>
            <a:pPr marL="0" indent="0">
              <a:buNone/>
            </a:pPr>
            <a:r>
              <a:rPr lang="en-US" sz="2400" b="1" dirty="0" smtClean="0"/>
              <a:t>NJASL</a:t>
            </a:r>
            <a:r>
              <a:rPr lang="en-US" sz="2400" b="1" dirty="0"/>
              <a:t>:  </a:t>
            </a:r>
            <a:r>
              <a:rPr lang="en-US" sz="2400" dirty="0"/>
              <a:t>New Jersey Association of School Librarianship provides highly discounted annual memberships for the association to Rutgers SL students ($25 per year), and awards an annual scholarship award to support conference attendance and to work as trainee conference leaders.  </a:t>
            </a:r>
          </a:p>
          <a:p>
            <a:pPr marL="0" indent="0">
              <a:buNone/>
            </a:pPr>
            <a:r>
              <a:rPr lang="en-US" sz="2400" b="1" dirty="0" smtClean="0"/>
              <a:t>Portfolio </a:t>
            </a:r>
            <a:r>
              <a:rPr lang="en-US" sz="2400" b="1" dirty="0"/>
              <a:t>Development:  </a:t>
            </a:r>
            <a:r>
              <a:rPr lang="en-US" sz="2400" dirty="0"/>
              <a:t>All </a:t>
            </a:r>
            <a:r>
              <a:rPr lang="en-US" sz="2400" dirty="0" smtClean="0"/>
              <a:t>SL </a:t>
            </a:r>
            <a:r>
              <a:rPr lang="en-US" sz="2400" dirty="0"/>
              <a:t>students, working with their academic advisor, develop an </a:t>
            </a:r>
            <a:r>
              <a:rPr lang="en-US" sz="2400" dirty="0" err="1"/>
              <a:t>ePortfolio</a:t>
            </a:r>
            <a:r>
              <a:rPr lang="en-US" sz="2400" dirty="0"/>
              <a:t> showcasing their academic </a:t>
            </a:r>
            <a:r>
              <a:rPr lang="en-US" sz="2400" dirty="0" smtClean="0"/>
              <a:t>accomplishments, career </a:t>
            </a:r>
            <a:r>
              <a:rPr lang="en-US" sz="2400" dirty="0"/>
              <a:t>goals and objectives using a range of digital tools, with examples and evidences of initiatives and competencies.</a:t>
            </a:r>
          </a:p>
        </p:txBody>
      </p:sp>
    </p:spTree>
    <p:extLst>
      <p:ext uri="{BB962C8B-B14F-4D97-AF65-F5344CB8AC3E}">
        <p14:creationId xmlns:p14="http://schemas.microsoft.com/office/powerpoint/2010/main" val="289114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a:bodyPr>
          <a:lstStyle/>
          <a:p>
            <a:r>
              <a:rPr lang="en-US" sz="3200" b="1" dirty="0" smtClean="0">
                <a:solidFill>
                  <a:schemeClr val="bg1"/>
                </a:solidFill>
              </a:rPr>
              <a:t>Support Services</a:t>
            </a:r>
          </a:p>
        </p:txBody>
      </p:sp>
      <p:sp>
        <p:nvSpPr>
          <p:cNvPr id="22531" name="Rectangle 3"/>
          <p:cNvSpPr>
            <a:spLocks noGrp="1" noChangeArrowheads="1"/>
          </p:cNvSpPr>
          <p:nvPr>
            <p:ph type="body" idx="1"/>
          </p:nvPr>
        </p:nvSpPr>
        <p:spPr>
          <a:xfrm>
            <a:off x="381000" y="1143000"/>
            <a:ext cx="8458200" cy="5257800"/>
          </a:xfrm>
        </p:spPr>
        <p:txBody>
          <a:bodyPr anchor="t">
            <a:noAutofit/>
          </a:bodyPr>
          <a:lstStyle/>
          <a:p>
            <a:pPr marL="0" indent="0">
              <a:buNone/>
            </a:pPr>
            <a:r>
              <a:rPr lang="en-US" sz="2400" b="1" dirty="0" smtClean="0"/>
              <a:t>Career </a:t>
            </a:r>
            <a:r>
              <a:rPr lang="en-US" sz="2400" b="1" dirty="0"/>
              <a:t>Fair.  </a:t>
            </a:r>
            <a:r>
              <a:rPr lang="en-US" sz="2400" dirty="0" smtClean="0"/>
              <a:t>SC&amp;I hosts </a:t>
            </a:r>
            <a:r>
              <a:rPr lang="en-US" sz="2400" dirty="0"/>
              <a:t>an annual Careers Fair, involving teams of leading professionals from all of the LIS sectors.  These teams review individual students’ resumes and </a:t>
            </a:r>
            <a:r>
              <a:rPr lang="en-US" sz="2400" dirty="0" err="1"/>
              <a:t>ePortfolios</a:t>
            </a:r>
            <a:r>
              <a:rPr lang="en-US" sz="2400" dirty="0"/>
              <a:t> and provide panel discussions on engaging with the job </a:t>
            </a:r>
            <a:r>
              <a:rPr lang="en-US" sz="2400" dirty="0" smtClean="0"/>
              <a:t>market  (</a:t>
            </a:r>
            <a:r>
              <a:rPr lang="en-US" sz="2400" smtClean="0"/>
              <a:t>digital market place). </a:t>
            </a:r>
            <a:endParaRPr lang="en-US" sz="2400" dirty="0"/>
          </a:p>
          <a:p>
            <a:pPr marL="0" indent="0">
              <a:buNone/>
            </a:pPr>
            <a:r>
              <a:rPr lang="en-US" sz="2400" b="1" dirty="0" smtClean="0"/>
              <a:t>Careers </a:t>
            </a:r>
            <a:r>
              <a:rPr lang="en-US" sz="2400" b="1" dirty="0"/>
              <a:t>Portal:  </a:t>
            </a:r>
            <a:r>
              <a:rPr lang="en-US" sz="2400" dirty="0"/>
              <a:t>Schools and districts across New Jersey recognized Rutgers a leader in the provision of SL education, and over the years, employment opportunities are fed into the Rutgers Careers Portal and positions and other opportunities are directly advertised to students from the MLIS </a:t>
            </a:r>
            <a:r>
              <a:rPr lang="en-US" sz="2400" dirty="0" smtClean="0"/>
              <a:t>Social Media Community.</a:t>
            </a:r>
            <a:endParaRPr lang="en-US" sz="2400" dirty="0"/>
          </a:p>
          <a:p>
            <a:pPr marL="0" indent="0">
              <a:buNone/>
            </a:pPr>
            <a:r>
              <a:rPr lang="en-US" sz="2400" b="1" dirty="0" smtClean="0"/>
              <a:t>Program </a:t>
            </a:r>
            <a:r>
              <a:rPr lang="en-US" sz="2400" b="1" dirty="0"/>
              <a:t>Associates: </a:t>
            </a:r>
            <a:r>
              <a:rPr lang="en-US" sz="2400" dirty="0"/>
              <a:t>This is a formal advisory group that meets twice-yearly to provide insights, advice and feedback on the MLIS program.   The President of the New Jersey Association of School Librarians is a member of this committee.  </a:t>
            </a:r>
          </a:p>
        </p:txBody>
      </p:sp>
    </p:spTree>
    <p:extLst>
      <p:ext uri="{BB962C8B-B14F-4D97-AF65-F5344CB8AC3E}">
        <p14:creationId xmlns:p14="http://schemas.microsoft.com/office/powerpoint/2010/main" val="255952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8-25 at 11.27.30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6003" b="6003"/>
          <a:stretch>
            <a:fillRect/>
          </a:stretch>
        </p:blipFill>
        <p:spPr>
          <a:xfrm>
            <a:off x="-1066800" y="152400"/>
            <a:ext cx="11621251" cy="6705600"/>
          </a:xfrm>
        </p:spPr>
      </p:pic>
    </p:spTree>
    <p:extLst>
      <p:ext uri="{BB962C8B-B14F-4D97-AF65-F5344CB8AC3E}">
        <p14:creationId xmlns:p14="http://schemas.microsoft.com/office/powerpoint/2010/main" val="195009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a:bodyPr>
          <a:lstStyle/>
          <a:p>
            <a:r>
              <a:rPr lang="en-US" sz="3200" b="1" dirty="0" smtClean="0">
                <a:solidFill>
                  <a:schemeClr val="bg1"/>
                </a:solidFill>
              </a:rPr>
              <a:t>Country Context</a:t>
            </a:r>
          </a:p>
        </p:txBody>
      </p:sp>
      <p:sp>
        <p:nvSpPr>
          <p:cNvPr id="22531" name="Rectangle 3"/>
          <p:cNvSpPr>
            <a:spLocks noGrp="1" noChangeArrowheads="1"/>
          </p:cNvSpPr>
          <p:nvPr>
            <p:ph type="body" idx="1"/>
          </p:nvPr>
        </p:nvSpPr>
        <p:spPr>
          <a:xfrm>
            <a:off x="152400" y="1219200"/>
            <a:ext cx="8458200" cy="5257800"/>
          </a:xfrm>
        </p:spPr>
        <p:txBody>
          <a:bodyPr anchor="t">
            <a:noAutofit/>
          </a:bodyPr>
          <a:lstStyle/>
          <a:p>
            <a:r>
              <a:rPr lang="en-US" sz="2400" b="1" dirty="0" smtClean="0"/>
              <a:t>American Library Association (ALA) accredited Master of Library &amp; Information Science (School Library) Specialization  (one of 63 MLIS, 48 SL programs in MLIS)</a:t>
            </a:r>
          </a:p>
          <a:p>
            <a:r>
              <a:rPr lang="en-AU" sz="2400" b="1" dirty="0"/>
              <a:t>C</a:t>
            </a:r>
            <a:r>
              <a:rPr lang="en-AU" sz="2400" b="1" dirty="0" smtClean="0"/>
              <a:t>redentialing </a:t>
            </a:r>
            <a:r>
              <a:rPr lang="en-AU" sz="2400" b="1" dirty="0"/>
              <a:t>and licensing </a:t>
            </a:r>
            <a:r>
              <a:rPr lang="en-AU" sz="2400" b="1" dirty="0" smtClean="0"/>
              <a:t>process also </a:t>
            </a:r>
            <a:r>
              <a:rPr lang="en-AU" sz="2400" b="1" dirty="0"/>
              <a:t>governed by various state Departments of </a:t>
            </a:r>
            <a:r>
              <a:rPr lang="en-AU" sz="2400" b="1" dirty="0" smtClean="0"/>
              <a:t>Education</a:t>
            </a:r>
          </a:p>
          <a:p>
            <a:r>
              <a:rPr lang="en-AU" sz="2400" b="1" dirty="0"/>
              <a:t>Interstate Agreement </a:t>
            </a:r>
            <a:r>
              <a:rPr lang="en-AU" sz="2400" b="1" dirty="0" smtClean="0"/>
              <a:t>by </a:t>
            </a:r>
            <a:r>
              <a:rPr lang="en-AU" sz="2400" b="1" dirty="0"/>
              <a:t>the National Association of State Directors of Teacher Education and Certification (NASDTEC) </a:t>
            </a:r>
            <a:r>
              <a:rPr lang="en-AU" sz="2400" b="1" dirty="0" smtClean="0"/>
              <a:t>reciprocal state-for-state certification</a:t>
            </a:r>
          </a:p>
          <a:p>
            <a:r>
              <a:rPr lang="en-AU" sz="2400" b="1" dirty="0" smtClean="0"/>
              <a:t>Rutgers – long history of providing professional education for LIS, and school librarianship. Distinguished scholars:  Professor Mary </a:t>
            </a:r>
            <a:r>
              <a:rPr lang="en-AU" sz="2400" b="1" dirty="0" err="1" smtClean="0"/>
              <a:t>Gaver</a:t>
            </a:r>
            <a:r>
              <a:rPr lang="en-AU" sz="2400" b="1" dirty="0" smtClean="0"/>
              <a:t>; Professor Kay Vandergrift, Professor Carol Kuhlthau</a:t>
            </a:r>
          </a:p>
          <a:p>
            <a:r>
              <a:rPr lang="en-AU" sz="2400" b="1" dirty="0" smtClean="0"/>
              <a:t>MLIS (School Library Specialization) fully on-campus and fully online  (Ranked #1 or #2 since 1999)</a:t>
            </a:r>
            <a:endParaRPr lang="en-US" sz="2400" b="1" dirty="0"/>
          </a:p>
        </p:txBody>
      </p:sp>
    </p:spTree>
    <p:extLst>
      <p:ext uri="{BB962C8B-B14F-4D97-AF65-F5344CB8AC3E}">
        <p14:creationId xmlns:p14="http://schemas.microsoft.com/office/powerpoint/2010/main" val="47113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CE6FBB-4A2E-4091-90AD-5743D228D2A6}" type="slidenum">
              <a:rPr lang="en-US">
                <a:solidFill>
                  <a:srgbClr val="5F5F5F"/>
                </a:solidFill>
                <a:latin typeface="FormataBQ-Regular" pitchFamily="50" charset="0"/>
              </a:rPr>
              <a:pPr eaLnBrk="1" hangingPunct="1"/>
              <a:t>4</a:t>
            </a:fld>
            <a:endParaRPr lang="en-US">
              <a:solidFill>
                <a:srgbClr val="5F5F5F"/>
              </a:solidFill>
              <a:latin typeface="FormataBQ-Regular" pitchFamily="50" charset="0"/>
            </a:endParaRPr>
          </a:p>
        </p:txBody>
      </p:sp>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 name="Rectangle 1"/>
          <p:cNvSpPr/>
          <p:nvPr/>
        </p:nvSpPr>
        <p:spPr>
          <a:xfrm>
            <a:off x="3581400" y="228600"/>
            <a:ext cx="2239115" cy="584776"/>
          </a:xfrm>
          <a:prstGeom prst="rect">
            <a:avLst/>
          </a:prstGeom>
        </p:spPr>
        <p:txBody>
          <a:bodyPr wrap="none">
            <a:spAutoFit/>
          </a:bodyPr>
          <a:lstStyle/>
          <a:p>
            <a:r>
              <a:rPr lang="en-US" sz="3200" b="1" dirty="0" smtClean="0">
                <a:solidFill>
                  <a:schemeClr val="bg1"/>
                </a:solidFill>
              </a:rPr>
              <a:t>Online MLIS</a:t>
            </a:r>
            <a:endParaRPr lang="en-US" sz="3200" dirty="0"/>
          </a:p>
        </p:txBody>
      </p:sp>
      <p:sp>
        <p:nvSpPr>
          <p:cNvPr id="5" name="Rectangle 4"/>
          <p:cNvSpPr/>
          <p:nvPr/>
        </p:nvSpPr>
        <p:spPr>
          <a:xfrm>
            <a:off x="0" y="1066800"/>
            <a:ext cx="9144000" cy="5632310"/>
          </a:xfrm>
          <a:prstGeom prst="rect">
            <a:avLst/>
          </a:prstGeom>
        </p:spPr>
        <p:txBody>
          <a:bodyPr wrap="square">
            <a:spAutoFit/>
          </a:bodyPr>
          <a:lstStyle/>
          <a:p>
            <a:pPr marL="342900" indent="-342900">
              <a:buFont typeface="Arial"/>
              <a:buChar char="•"/>
            </a:pPr>
            <a:r>
              <a:rPr lang="en-US" sz="2400" b="1" dirty="0" smtClean="0"/>
              <a:t>Developed as part of Institute of Museum &amp; Library Services federal grant (1 million $US) in 2005</a:t>
            </a:r>
          </a:p>
          <a:p>
            <a:pPr marL="342900" indent="-342900">
              <a:buFont typeface="Arial"/>
              <a:buChar char="•"/>
            </a:pPr>
            <a:r>
              <a:rPr lang="en-US" sz="2400" b="1" dirty="0" smtClean="0"/>
              <a:t>First fully online program at Rutgers University – regarded as leaders in the University</a:t>
            </a:r>
          </a:p>
          <a:p>
            <a:pPr marL="342900" indent="-342900">
              <a:buFont typeface="Arial"/>
              <a:buChar char="•"/>
            </a:pPr>
            <a:r>
              <a:rPr lang="en-US" sz="2400" b="1" dirty="0" smtClean="0"/>
              <a:t>Designed to meet NJ demand for students living 2 </a:t>
            </a:r>
            <a:r>
              <a:rPr lang="en-US" sz="2400" b="1" dirty="0" err="1" smtClean="0"/>
              <a:t>hrs</a:t>
            </a:r>
            <a:r>
              <a:rPr lang="en-US" sz="2400" b="1" dirty="0" smtClean="0"/>
              <a:t> from campus</a:t>
            </a:r>
          </a:p>
          <a:p>
            <a:pPr marL="342900" indent="-342900">
              <a:buFont typeface="Arial"/>
              <a:buChar char="•"/>
            </a:pPr>
            <a:r>
              <a:rPr lang="en-US" sz="2400" b="1" dirty="0" smtClean="0"/>
              <a:t>Two specializations in initial rollout in 2007:  School Librarianship and Digital Libraries; now complete rollout</a:t>
            </a:r>
          </a:p>
          <a:p>
            <a:pPr marL="342900" indent="-342900">
              <a:buFont typeface="Arial"/>
              <a:buChar char="•"/>
            </a:pPr>
            <a:r>
              <a:rPr lang="en-US" sz="2400" b="1" dirty="0" smtClean="0"/>
              <a:t>All faculty given semester release to develop online subjects</a:t>
            </a:r>
          </a:p>
          <a:p>
            <a:pPr marL="342900" indent="-342900">
              <a:buFont typeface="Arial"/>
              <a:buChar char="•"/>
            </a:pPr>
            <a:r>
              <a:rPr lang="en-US" sz="2400" b="1" dirty="0" smtClean="0"/>
              <a:t>Supported by two full-time professionals for instructional design, support, curriculum development and assessment, + 1 part-time</a:t>
            </a:r>
          </a:p>
          <a:p>
            <a:pPr marL="342900" indent="-342900">
              <a:buFont typeface="Arial"/>
              <a:buChar char="•"/>
            </a:pPr>
            <a:r>
              <a:rPr lang="en-US" sz="2400" b="1" dirty="0" smtClean="0"/>
              <a:t>Use Pearson </a:t>
            </a:r>
            <a:r>
              <a:rPr lang="en-US" sz="2400" b="1" dirty="0" err="1" smtClean="0"/>
              <a:t>eCollege</a:t>
            </a:r>
            <a:r>
              <a:rPr lang="en-US" sz="2400" b="1" dirty="0" smtClean="0"/>
              <a:t> Course Management System Asynchronous delivery; IT unit to support both online / </a:t>
            </a:r>
            <a:r>
              <a:rPr lang="en-US" sz="2400" b="1" dirty="0" err="1" smtClean="0"/>
              <a:t>oncampus</a:t>
            </a:r>
            <a:endParaRPr lang="en-US" sz="2400" b="1" dirty="0" smtClean="0"/>
          </a:p>
          <a:p>
            <a:pPr marL="342900" indent="-342900">
              <a:buFont typeface="Arial"/>
              <a:buChar char="•"/>
            </a:pPr>
            <a:r>
              <a:rPr lang="en-US" sz="2400" b="1" dirty="0" smtClean="0"/>
              <a:t>Subject synopsis, learning outcomes, course content assessment tasks consistent between online and on-campus courses</a:t>
            </a:r>
          </a:p>
          <a:p>
            <a:pPr marL="342900" indent="-342900">
              <a:buFont typeface="Arial"/>
              <a:buChar char="•"/>
            </a:pPr>
            <a:r>
              <a:rPr lang="en-US" sz="2400" b="1" dirty="0" smtClean="0"/>
              <a:t>Online classes capped at 22 students per instructor</a:t>
            </a:r>
            <a:endParaRPr lang="en-US" sz="2400" b="1" dirty="0"/>
          </a:p>
        </p:txBody>
      </p:sp>
    </p:spTree>
    <p:extLst>
      <p:ext uri="{BB962C8B-B14F-4D97-AF65-F5344CB8AC3E}">
        <p14:creationId xmlns:p14="http://schemas.microsoft.com/office/powerpoint/2010/main" val="3808734298"/>
      </p:ext>
    </p:extLst>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fontScale="90000"/>
          </a:bodyPr>
          <a:lstStyle/>
          <a:p>
            <a:r>
              <a:rPr lang="en-US" sz="3200" b="1" dirty="0" smtClean="0">
                <a:solidFill>
                  <a:schemeClr val="bg1"/>
                </a:solidFill>
              </a:rPr>
              <a:t>NJ Department of Education Code</a:t>
            </a:r>
          </a:p>
        </p:txBody>
      </p:sp>
      <p:sp>
        <p:nvSpPr>
          <p:cNvPr id="22531" name="Rectangle 3"/>
          <p:cNvSpPr>
            <a:spLocks noGrp="1" noChangeArrowheads="1"/>
          </p:cNvSpPr>
          <p:nvPr>
            <p:ph type="body" idx="1"/>
          </p:nvPr>
        </p:nvSpPr>
        <p:spPr>
          <a:xfrm>
            <a:off x="152400" y="1143000"/>
            <a:ext cx="8686800" cy="5257800"/>
          </a:xfrm>
        </p:spPr>
        <p:txBody>
          <a:bodyPr anchor="t">
            <a:noAutofit/>
          </a:bodyPr>
          <a:lstStyle/>
          <a:p>
            <a:pPr marL="0" indent="0">
              <a:buNone/>
            </a:pPr>
            <a:r>
              <a:rPr lang="en-AU" sz="2300" b="1" dirty="0" smtClean="0"/>
              <a:t>Establish </a:t>
            </a:r>
            <a:r>
              <a:rPr lang="en-AU" sz="2300" b="1" dirty="0"/>
              <a:t>license and credential </a:t>
            </a:r>
            <a:r>
              <a:rPr lang="en-AU" sz="2300" b="1" dirty="0" smtClean="0"/>
              <a:t>codes </a:t>
            </a:r>
            <a:r>
              <a:rPr lang="en-AU" sz="2300" b="1" dirty="0"/>
              <a:t>for all educators and support personnel who work in NJ public </a:t>
            </a:r>
            <a:r>
              <a:rPr lang="en-AU" sz="2300" b="1" dirty="0" smtClean="0"/>
              <a:t>schools.   For school librarianship:</a:t>
            </a:r>
          </a:p>
          <a:p>
            <a:pPr lvl="0"/>
            <a:r>
              <a:rPr lang="en-US" sz="2300" b="1" dirty="0" smtClean="0"/>
              <a:t>Organization </a:t>
            </a:r>
            <a:r>
              <a:rPr lang="en-US" sz="2300" b="1" dirty="0"/>
              <a:t>and coordination of school library media programs, resources and instruction to provide a sequential course of study for students;</a:t>
            </a:r>
          </a:p>
          <a:p>
            <a:pPr lvl="0"/>
            <a:r>
              <a:rPr lang="en-US" sz="2300" b="1" dirty="0"/>
              <a:t>Application of learning theory to reading, listening and viewing library media resources;</a:t>
            </a:r>
          </a:p>
          <a:p>
            <a:pPr lvl="0"/>
            <a:r>
              <a:rPr lang="en-US" sz="2300" b="1" dirty="0"/>
              <a:t>Access, evaluation, selection and utilization of library media resources;</a:t>
            </a:r>
          </a:p>
          <a:p>
            <a:pPr lvl="0"/>
            <a:r>
              <a:rPr lang="en-US" sz="2300" b="1" dirty="0"/>
              <a:t>Design and development of multi-media materials; </a:t>
            </a:r>
          </a:p>
          <a:p>
            <a:pPr lvl="0"/>
            <a:r>
              <a:rPr lang="en-US" sz="2300" b="1" dirty="0"/>
              <a:t>Design, development and integration of information literacy skills and the library media program throughout the school curriculum;</a:t>
            </a:r>
          </a:p>
          <a:p>
            <a:pPr lvl="0"/>
            <a:r>
              <a:rPr lang="en-US" sz="2300" b="1" dirty="0"/>
              <a:t>Integration of educational resources and technology throughout the school </a:t>
            </a:r>
            <a:r>
              <a:rPr lang="en-US" sz="2300" b="1" dirty="0" smtClean="0"/>
              <a:t>curriculum</a:t>
            </a:r>
            <a:r>
              <a:rPr lang="en-US" sz="2300" b="1" dirty="0"/>
              <a:t>.</a:t>
            </a:r>
          </a:p>
        </p:txBody>
      </p:sp>
    </p:spTree>
    <p:extLst>
      <p:ext uri="{BB962C8B-B14F-4D97-AF65-F5344CB8AC3E}">
        <p14:creationId xmlns:p14="http://schemas.microsoft.com/office/powerpoint/2010/main" val="285401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fontScale="90000"/>
          </a:bodyPr>
          <a:lstStyle/>
          <a:p>
            <a:r>
              <a:rPr lang="en-US" sz="3200" b="1" dirty="0">
                <a:solidFill>
                  <a:schemeClr val="bg1"/>
                </a:solidFill>
              </a:rPr>
              <a:t>NJ Department of Education Code</a:t>
            </a:r>
            <a:endParaRPr lang="en-US" sz="3200" b="1" dirty="0" smtClean="0">
              <a:solidFill>
                <a:schemeClr val="bg1"/>
              </a:solidFill>
            </a:endParaRPr>
          </a:p>
        </p:txBody>
      </p:sp>
      <p:sp>
        <p:nvSpPr>
          <p:cNvPr id="22531" name="Rectangle 3"/>
          <p:cNvSpPr>
            <a:spLocks noGrp="1" noChangeArrowheads="1"/>
          </p:cNvSpPr>
          <p:nvPr>
            <p:ph type="body" idx="1"/>
          </p:nvPr>
        </p:nvSpPr>
        <p:spPr>
          <a:xfrm>
            <a:off x="342900" y="1295400"/>
            <a:ext cx="8458200" cy="5257800"/>
          </a:xfrm>
        </p:spPr>
        <p:txBody>
          <a:bodyPr anchor="t">
            <a:noAutofit/>
          </a:bodyPr>
          <a:lstStyle/>
          <a:p>
            <a:pPr lvl="0"/>
            <a:r>
              <a:rPr lang="en-US" sz="2400" b="1" dirty="0" smtClean="0"/>
              <a:t>Children’s </a:t>
            </a:r>
            <a:r>
              <a:rPr lang="en-US" sz="2400" b="1" dirty="0"/>
              <a:t>literature or young adult literature;</a:t>
            </a:r>
          </a:p>
          <a:p>
            <a:pPr lvl="0"/>
            <a:r>
              <a:rPr lang="en-US" sz="2400" b="1" dirty="0"/>
              <a:t>Development and implementation of policies and procedures for effective and efficient acquisition, cataloging, processing, circulation, and maintaining equipment and resources to ensure equitable access;</a:t>
            </a:r>
          </a:p>
          <a:p>
            <a:pPr lvl="0"/>
            <a:r>
              <a:rPr lang="en-US" sz="2400" b="1" dirty="0"/>
              <a:t>Development, implementation and evaluation of library media programs to meet educational goals including management of library personnel, resources and facilities;</a:t>
            </a:r>
          </a:p>
          <a:p>
            <a:pPr lvl="0"/>
            <a:r>
              <a:rPr lang="en-US" sz="2400" b="1" dirty="0"/>
              <a:t>Utilization of current and emergent technologies in all phases of school library media programs; and</a:t>
            </a:r>
          </a:p>
          <a:p>
            <a:pPr lvl="0"/>
            <a:r>
              <a:rPr lang="en-US" sz="2400" b="1" dirty="0"/>
              <a:t>Field experience that includes instruction and management.  This experience must be completed in a school library media center.</a:t>
            </a:r>
          </a:p>
          <a:p>
            <a:pPr marL="0" indent="0" algn="ctr">
              <a:buNone/>
            </a:pPr>
            <a:r>
              <a:rPr lang="en-US" sz="1200" b="1" dirty="0" smtClean="0"/>
              <a:t>. </a:t>
            </a:r>
            <a:endParaRPr lang="en-US" sz="1200" b="1" dirty="0"/>
          </a:p>
        </p:txBody>
      </p:sp>
    </p:spTree>
    <p:extLst>
      <p:ext uri="{BB962C8B-B14F-4D97-AF65-F5344CB8AC3E}">
        <p14:creationId xmlns:p14="http://schemas.microsoft.com/office/powerpoint/2010/main" val="285401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186530"/>
            <a:ext cx="4419601" cy="627063"/>
          </a:xfrm>
        </p:spPr>
        <p:txBody>
          <a:bodyPr>
            <a:normAutofit/>
          </a:bodyPr>
          <a:lstStyle/>
          <a:p>
            <a:r>
              <a:rPr lang="en-US" sz="3200" b="1" dirty="0">
                <a:solidFill>
                  <a:schemeClr val="bg1"/>
                </a:solidFill>
              </a:rPr>
              <a:t>NJ </a:t>
            </a:r>
            <a:r>
              <a:rPr lang="en-US" sz="3200" b="1" dirty="0" smtClean="0">
                <a:solidFill>
                  <a:schemeClr val="bg1"/>
                </a:solidFill>
              </a:rPr>
              <a:t>Teacher Certification</a:t>
            </a:r>
          </a:p>
        </p:txBody>
      </p:sp>
      <p:sp>
        <p:nvSpPr>
          <p:cNvPr id="22531" name="Rectangle 3"/>
          <p:cNvSpPr>
            <a:spLocks noGrp="1" noChangeArrowheads="1"/>
          </p:cNvSpPr>
          <p:nvPr>
            <p:ph type="body" idx="1"/>
          </p:nvPr>
        </p:nvSpPr>
        <p:spPr>
          <a:xfrm>
            <a:off x="342900" y="1295400"/>
            <a:ext cx="8458200" cy="5257800"/>
          </a:xfrm>
        </p:spPr>
        <p:txBody>
          <a:bodyPr anchor="t">
            <a:noAutofit/>
          </a:bodyPr>
          <a:lstStyle/>
          <a:p>
            <a:pPr marL="0" indent="0" algn="ctr">
              <a:buNone/>
            </a:pPr>
            <a:r>
              <a:rPr lang="en-US" sz="1200" b="1" dirty="0" smtClean="0"/>
              <a:t>. </a:t>
            </a:r>
            <a:endParaRPr lang="en-US" sz="1200" b="1" dirty="0"/>
          </a:p>
        </p:txBody>
      </p:sp>
      <p:sp>
        <p:nvSpPr>
          <p:cNvPr id="2" name="Rectangle 1"/>
          <p:cNvSpPr/>
          <p:nvPr/>
        </p:nvSpPr>
        <p:spPr>
          <a:xfrm>
            <a:off x="152400" y="1079496"/>
            <a:ext cx="8686800" cy="5778504"/>
          </a:xfrm>
          <a:prstGeom prst="rect">
            <a:avLst/>
          </a:prstGeom>
        </p:spPr>
        <p:txBody>
          <a:bodyPr wrap="square">
            <a:spAutoFit/>
          </a:bodyPr>
          <a:lstStyle/>
          <a:p>
            <a:pPr marL="342900" indent="-342900">
              <a:buFont typeface="Arial"/>
              <a:buChar char="•"/>
            </a:pPr>
            <a:r>
              <a:rPr lang="en-AU" sz="2400" b="1" dirty="0" smtClean="0"/>
              <a:t>Most students </a:t>
            </a:r>
            <a:r>
              <a:rPr lang="en-AU" sz="2400" b="1" dirty="0"/>
              <a:t>come into the School Librarianship program with NJ teacher </a:t>
            </a:r>
            <a:r>
              <a:rPr lang="en-AU" sz="2400" b="1" dirty="0" smtClean="0"/>
              <a:t>certification  (both NJ teacher and SL certification required)</a:t>
            </a:r>
          </a:p>
          <a:p>
            <a:pPr marL="342900" indent="-342900">
              <a:buFont typeface="Arial"/>
              <a:buChar char="•"/>
            </a:pPr>
            <a:endParaRPr lang="en-AU" sz="1050" b="1" dirty="0" smtClean="0"/>
          </a:p>
          <a:p>
            <a:pPr marL="342900" indent="-342900">
              <a:buFont typeface="Arial"/>
              <a:buChar char="•"/>
            </a:pPr>
            <a:r>
              <a:rPr lang="en-AU" sz="2400" b="1" dirty="0" smtClean="0"/>
              <a:t>Those without teacher certification required to complete minimum </a:t>
            </a:r>
            <a:r>
              <a:rPr lang="en-AU" sz="2400" b="1" dirty="0"/>
              <a:t>of 3 formal semester courses in educational theory, curriculum design and integration, teaching methodology, student/learning development, and </a:t>
            </a:r>
            <a:r>
              <a:rPr lang="en-AU" sz="2400" b="1" dirty="0" err="1"/>
              <a:t>behavior</a:t>
            </a:r>
            <a:r>
              <a:rPr lang="en-AU" sz="2400" b="1" dirty="0"/>
              <a:t> management.  </a:t>
            </a:r>
            <a:endParaRPr lang="en-AU" sz="2400" b="1" dirty="0" smtClean="0"/>
          </a:p>
          <a:p>
            <a:pPr marL="342900" indent="-342900">
              <a:buFont typeface="Arial"/>
              <a:buChar char="•"/>
            </a:pPr>
            <a:endParaRPr lang="en-AU" sz="1200" b="1" dirty="0"/>
          </a:p>
          <a:p>
            <a:pPr marL="342900" indent="-342900">
              <a:buFont typeface="Arial"/>
              <a:buChar char="•"/>
            </a:pPr>
            <a:r>
              <a:rPr lang="en-AU" sz="2400" b="1" dirty="0" smtClean="0"/>
              <a:t>On </a:t>
            </a:r>
            <a:r>
              <a:rPr lang="en-AU" sz="2400" b="1" dirty="0"/>
              <a:t>completion </a:t>
            </a:r>
            <a:r>
              <a:rPr lang="en-AU" sz="2400" b="1" dirty="0" smtClean="0"/>
              <a:t>of certification </a:t>
            </a:r>
            <a:r>
              <a:rPr lang="en-AU" sz="2400" b="1" dirty="0"/>
              <a:t>as school librarians, </a:t>
            </a:r>
            <a:r>
              <a:rPr lang="en-AU" sz="2400" b="1" dirty="0" smtClean="0"/>
              <a:t>required to complete </a:t>
            </a:r>
            <a:r>
              <a:rPr lang="en-AU" sz="2400" b="1" dirty="0"/>
              <a:t>year-long school-based residency program in a school library, under the supervision of a school administrator, principal or district school library supervisor.  </a:t>
            </a:r>
            <a:endParaRPr lang="en-AU" sz="2400" b="1" dirty="0" smtClean="0"/>
          </a:p>
          <a:p>
            <a:pPr marL="342900" indent="-342900">
              <a:buFont typeface="Arial"/>
              <a:buChar char="•"/>
            </a:pPr>
            <a:endParaRPr lang="en-AU" sz="1100" b="1" dirty="0"/>
          </a:p>
          <a:p>
            <a:pPr marL="342900" indent="-342900">
              <a:buFont typeface="Arial"/>
              <a:buChar char="•"/>
            </a:pPr>
            <a:r>
              <a:rPr lang="en-AU" sz="2400" b="1" dirty="0" smtClean="0"/>
              <a:t>Upon </a:t>
            </a:r>
            <a:r>
              <a:rPr lang="en-AU" sz="2400" b="1" dirty="0"/>
              <a:t>completion of the year-long residency </a:t>
            </a:r>
            <a:r>
              <a:rPr lang="en-AU" sz="2400" b="1" dirty="0" smtClean="0"/>
              <a:t>period and successful evaluation, issued with standard </a:t>
            </a:r>
            <a:r>
              <a:rPr lang="en-AU" sz="2400" b="1" dirty="0"/>
              <a:t>educational services certificate with a SLMS </a:t>
            </a:r>
            <a:r>
              <a:rPr lang="en-AU" sz="2400" b="1" dirty="0" smtClean="0"/>
              <a:t>endorsement</a:t>
            </a:r>
            <a:endParaRPr lang="en-US" sz="2400" b="1" dirty="0"/>
          </a:p>
        </p:txBody>
      </p:sp>
    </p:spTree>
    <p:extLst>
      <p:ext uri="{BB962C8B-B14F-4D97-AF65-F5344CB8AC3E}">
        <p14:creationId xmlns:p14="http://schemas.microsoft.com/office/powerpoint/2010/main" val="138620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me - School of Communication and Information"/>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p:spPr>
      </p:pic>
      <p:sp>
        <p:nvSpPr>
          <p:cNvPr id="22530" name="Rectangle 2"/>
          <p:cNvSpPr>
            <a:spLocks noGrp="1" noChangeArrowheads="1"/>
          </p:cNvSpPr>
          <p:nvPr>
            <p:ph type="title"/>
          </p:nvPr>
        </p:nvSpPr>
        <p:spPr>
          <a:xfrm>
            <a:off x="2667000" y="228600"/>
            <a:ext cx="4419601" cy="627063"/>
          </a:xfrm>
        </p:spPr>
        <p:txBody>
          <a:bodyPr>
            <a:normAutofit/>
          </a:bodyPr>
          <a:lstStyle/>
          <a:p>
            <a:r>
              <a:rPr lang="en-US" sz="3200" b="1" dirty="0" smtClean="0">
                <a:solidFill>
                  <a:schemeClr val="bg1"/>
                </a:solidFill>
              </a:rPr>
              <a:t>Curriculum</a:t>
            </a:r>
          </a:p>
        </p:txBody>
      </p:sp>
      <p:sp>
        <p:nvSpPr>
          <p:cNvPr id="22531" name="Rectangle 3"/>
          <p:cNvSpPr>
            <a:spLocks noGrp="1" noChangeArrowheads="1"/>
          </p:cNvSpPr>
          <p:nvPr>
            <p:ph type="body" idx="1"/>
          </p:nvPr>
        </p:nvSpPr>
        <p:spPr>
          <a:xfrm>
            <a:off x="152400" y="1066800"/>
            <a:ext cx="4229100" cy="5486400"/>
          </a:xfrm>
        </p:spPr>
        <p:txBody>
          <a:bodyPr anchor="t">
            <a:noAutofit/>
          </a:bodyPr>
          <a:lstStyle/>
          <a:p>
            <a:pPr marL="0" indent="0">
              <a:buNone/>
            </a:pPr>
            <a:r>
              <a:rPr lang="en-US" sz="2000" b="1" dirty="0"/>
              <a:t>Course Title </a:t>
            </a:r>
          </a:p>
          <a:p>
            <a:r>
              <a:rPr lang="en-US" sz="2000" b="1" dirty="0"/>
              <a:t>Human Information Behavior</a:t>
            </a:r>
          </a:p>
          <a:p>
            <a:r>
              <a:rPr lang="en-US" sz="2000" b="1" dirty="0"/>
              <a:t>Learning Theory, Media &amp; Curriculum</a:t>
            </a:r>
          </a:p>
          <a:p>
            <a:r>
              <a:rPr lang="en-US" sz="2000" b="1" dirty="0"/>
              <a:t>Principles of Searching</a:t>
            </a:r>
          </a:p>
          <a:p>
            <a:r>
              <a:rPr lang="en-US" sz="2000" b="1" dirty="0"/>
              <a:t>Cataloguing and Classification</a:t>
            </a:r>
          </a:p>
          <a:p>
            <a:r>
              <a:rPr lang="en-US" sz="2000" b="1" dirty="0"/>
              <a:t>Reference Sources &amp; Services</a:t>
            </a:r>
          </a:p>
          <a:p>
            <a:r>
              <a:rPr lang="en-US" sz="2000" b="1" dirty="0"/>
              <a:t>Materials for Children</a:t>
            </a:r>
          </a:p>
          <a:p>
            <a:r>
              <a:rPr lang="en-US" sz="2000" b="1" dirty="0"/>
              <a:t>Materials for Young Adults</a:t>
            </a:r>
          </a:p>
          <a:p>
            <a:r>
              <a:rPr lang="en-US" sz="2000" b="1" dirty="0"/>
              <a:t>Information Technology for Libraries and Information Agencies</a:t>
            </a:r>
          </a:p>
          <a:p>
            <a:r>
              <a:rPr lang="en-US" sz="2000" b="1" dirty="0"/>
              <a:t>Managing School Library Programs</a:t>
            </a:r>
          </a:p>
          <a:p>
            <a:r>
              <a:rPr lang="en-US" sz="2000" b="1" dirty="0"/>
              <a:t>Field Experience for School Libraries</a:t>
            </a:r>
          </a:p>
          <a:p>
            <a:r>
              <a:rPr lang="en-US" sz="2000" b="1" dirty="0"/>
              <a:t>Multimedia Production</a:t>
            </a:r>
          </a:p>
          <a:p>
            <a:pPr marL="0" indent="0" algn="ctr">
              <a:buNone/>
            </a:pPr>
            <a:endParaRPr lang="en-US" sz="1200" b="1" dirty="0"/>
          </a:p>
        </p:txBody>
      </p:sp>
      <p:sp>
        <p:nvSpPr>
          <p:cNvPr id="2" name="Rectangle 1"/>
          <p:cNvSpPr/>
          <p:nvPr/>
        </p:nvSpPr>
        <p:spPr>
          <a:xfrm>
            <a:off x="4572000" y="1143000"/>
            <a:ext cx="4267200" cy="5632311"/>
          </a:xfrm>
          <a:prstGeom prst="rect">
            <a:avLst/>
          </a:prstGeom>
        </p:spPr>
        <p:txBody>
          <a:bodyPr wrap="square">
            <a:spAutoFit/>
          </a:bodyPr>
          <a:lstStyle/>
          <a:p>
            <a:r>
              <a:rPr lang="en-AU" sz="2000" b="1" dirty="0"/>
              <a:t>Elective Courses</a:t>
            </a:r>
            <a:endParaRPr lang="en-US" sz="2000" dirty="0"/>
          </a:p>
          <a:p>
            <a:pPr marL="342900" lvl="0" indent="-342900">
              <a:buFont typeface="Arial"/>
              <a:buChar char="•"/>
            </a:pPr>
            <a:r>
              <a:rPr lang="en-AU" sz="2000" b="1" dirty="0" smtClean="0"/>
              <a:t>Designing </a:t>
            </a:r>
            <a:r>
              <a:rPr lang="en-AU" sz="2000" b="1" dirty="0"/>
              <a:t>User-</a:t>
            </a:r>
            <a:r>
              <a:rPr lang="en-AU" sz="2000" b="1" dirty="0" err="1"/>
              <a:t>Centered</a:t>
            </a:r>
            <a:r>
              <a:rPr lang="en-AU" sz="2000" b="1" dirty="0"/>
              <a:t> Services</a:t>
            </a:r>
            <a:endParaRPr lang="en-US" sz="2000" b="1" dirty="0"/>
          </a:p>
          <a:p>
            <a:pPr marL="342900" lvl="0" indent="-342900">
              <a:buFont typeface="Arial"/>
              <a:buChar char="•"/>
            </a:pPr>
            <a:r>
              <a:rPr lang="en-AU" sz="2000" b="1" dirty="0"/>
              <a:t>Understanding, Designing, and Building Social Media</a:t>
            </a:r>
            <a:endParaRPr lang="en-US" sz="2000" b="1" dirty="0"/>
          </a:p>
          <a:p>
            <a:pPr marL="342900" lvl="0" indent="-342900">
              <a:buFont typeface="Arial"/>
              <a:buChar char="•"/>
            </a:pPr>
            <a:r>
              <a:rPr lang="en-AU" sz="2000" b="1" dirty="0"/>
              <a:t>Children's and Youth Services</a:t>
            </a:r>
            <a:endParaRPr lang="en-US" sz="2000" b="1" dirty="0"/>
          </a:p>
          <a:p>
            <a:pPr marL="342900" lvl="0" indent="-342900">
              <a:buFont typeface="Arial"/>
              <a:buChar char="•"/>
            </a:pPr>
            <a:r>
              <a:rPr lang="en-AU" sz="2000" b="1" dirty="0"/>
              <a:t>Planning Outreach Services</a:t>
            </a:r>
            <a:endParaRPr lang="en-US" sz="2000" b="1" dirty="0"/>
          </a:p>
          <a:p>
            <a:pPr marL="342900" lvl="0" indent="-342900">
              <a:buFont typeface="Arial"/>
              <a:buChar char="•"/>
            </a:pPr>
            <a:r>
              <a:rPr lang="en-AU" sz="2000" b="1" dirty="0"/>
              <a:t>Social History of Children's Literature</a:t>
            </a:r>
            <a:endParaRPr lang="en-US" sz="2000" b="1" dirty="0"/>
          </a:p>
          <a:p>
            <a:pPr marL="342900" lvl="0" indent="-342900">
              <a:buFont typeface="Arial"/>
              <a:buChar char="•"/>
            </a:pPr>
            <a:r>
              <a:rPr lang="en-AU" sz="2000" b="1" dirty="0"/>
              <a:t>Gender and Culture in Children's Picture Books</a:t>
            </a:r>
            <a:endParaRPr lang="en-US" sz="2000" b="1" dirty="0"/>
          </a:p>
          <a:p>
            <a:pPr marL="342900" lvl="0" indent="-342900">
              <a:buFont typeface="Arial"/>
              <a:buChar char="•"/>
            </a:pPr>
            <a:r>
              <a:rPr lang="en-AU" sz="2000" b="1" dirty="0"/>
              <a:t>Reading Interests of Adults</a:t>
            </a:r>
            <a:endParaRPr lang="en-US" sz="2000" b="1" dirty="0"/>
          </a:p>
          <a:p>
            <a:pPr marL="342900" lvl="0" indent="-342900">
              <a:buFont typeface="Arial"/>
              <a:buChar char="•"/>
            </a:pPr>
            <a:r>
              <a:rPr lang="en-AU" sz="2000" b="1" dirty="0"/>
              <a:t>Information Visualization and Presentation</a:t>
            </a:r>
            <a:endParaRPr lang="en-US" sz="2000" b="1" dirty="0"/>
          </a:p>
          <a:p>
            <a:pPr marL="342900" lvl="0" indent="-342900">
              <a:buFont typeface="Arial"/>
              <a:buChar char="•"/>
            </a:pPr>
            <a:r>
              <a:rPr lang="en-AU" sz="2000" b="1" dirty="0"/>
              <a:t>Research Methods</a:t>
            </a:r>
            <a:endParaRPr lang="en-US" sz="2000" b="1" dirty="0"/>
          </a:p>
          <a:p>
            <a:pPr marL="342900" lvl="0" indent="-342900">
              <a:buFont typeface="Arial"/>
              <a:buChar char="•"/>
            </a:pPr>
            <a:r>
              <a:rPr lang="en-AU" sz="2000" b="1" dirty="0"/>
              <a:t>Digital Libraries</a:t>
            </a:r>
            <a:endParaRPr lang="en-US" sz="2000" b="1" dirty="0"/>
          </a:p>
          <a:p>
            <a:pPr marL="342900" lvl="0" indent="-342900">
              <a:buFont typeface="Arial"/>
              <a:buChar char="•"/>
            </a:pPr>
            <a:r>
              <a:rPr lang="en-AU" sz="2000" b="1" dirty="0"/>
              <a:t>Collection </a:t>
            </a:r>
            <a:r>
              <a:rPr lang="en-AU" sz="2000" b="1" dirty="0" smtClean="0"/>
              <a:t>Development</a:t>
            </a:r>
          </a:p>
          <a:p>
            <a:pPr marL="342900" lvl="0" indent="-342900">
              <a:buFont typeface="Arial"/>
              <a:buChar char="•"/>
            </a:pPr>
            <a:r>
              <a:rPr lang="en-AU" sz="2000" b="1" dirty="0" smtClean="0"/>
              <a:t>WISE Consortium</a:t>
            </a:r>
          </a:p>
          <a:p>
            <a:pPr marL="342900" lvl="0" indent="-342900">
              <a:buFont typeface="Arial"/>
              <a:buChar char="•"/>
            </a:pPr>
            <a:r>
              <a:rPr lang="en-AU" sz="2000" b="1" dirty="0" smtClean="0"/>
              <a:t>Masters courses at Rutgers</a:t>
            </a:r>
            <a:endParaRPr lang="en-US" sz="2000" b="1" dirty="0"/>
          </a:p>
        </p:txBody>
      </p:sp>
    </p:spTree>
    <p:extLst>
      <p:ext uri="{BB962C8B-B14F-4D97-AF65-F5344CB8AC3E}">
        <p14:creationId xmlns:p14="http://schemas.microsoft.com/office/powerpoint/2010/main" val="2854010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8-27 at 6.41.47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6003" b="6003"/>
          <a:stretch>
            <a:fillRect/>
          </a:stretch>
        </p:blipFill>
        <p:spPr>
          <a:xfrm>
            <a:off x="25400" y="381000"/>
            <a:ext cx="9144640" cy="5791200"/>
          </a:xfrm>
        </p:spPr>
      </p:pic>
    </p:spTree>
    <p:extLst>
      <p:ext uri="{BB962C8B-B14F-4D97-AF65-F5344CB8AC3E}">
        <p14:creationId xmlns:p14="http://schemas.microsoft.com/office/powerpoint/2010/main" val="13070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1311</Words>
  <Application>Microsoft Office PowerPoint</Application>
  <PresentationFormat>On-screen Show (4:3)</PresentationFormat>
  <Paragraphs>108</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FormataBQ-Regular</vt:lpstr>
      <vt:lpstr>Office Theme</vt:lpstr>
      <vt:lpstr> </vt:lpstr>
      <vt:lpstr>PowerPoint Presentation</vt:lpstr>
      <vt:lpstr>Country Context</vt:lpstr>
      <vt:lpstr>PowerPoint Presentation</vt:lpstr>
      <vt:lpstr>NJ Department of Education Code</vt:lpstr>
      <vt:lpstr>NJ Department of Education Code</vt:lpstr>
      <vt:lpstr>NJ Teacher Certification</vt:lpstr>
      <vt:lpstr>Curriculum</vt:lpstr>
      <vt:lpstr>PowerPoint Presentation</vt:lpstr>
      <vt:lpstr>PowerPoint Presentation</vt:lpstr>
      <vt:lpstr>Support Services</vt:lpstr>
      <vt:lpstr>Support Services</vt:lpstr>
      <vt:lpstr>Support Services</vt:lpstr>
      <vt:lpstr>Support Services</vt:lpstr>
    </vt:vector>
  </TitlesOfParts>
  <Company>Rutgers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Todd</dc:creator>
  <cp:lastModifiedBy>FrontDesk</cp:lastModifiedBy>
  <cp:revision>174</cp:revision>
  <dcterms:created xsi:type="dcterms:W3CDTF">2013-04-24T20:27:40Z</dcterms:created>
  <dcterms:modified xsi:type="dcterms:W3CDTF">2016-02-15T21:51:37Z</dcterms:modified>
</cp:coreProperties>
</file>