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8" r:id="rId9"/>
    <p:sldId id="267" r:id="rId10"/>
    <p:sldId id="269" r:id="rId11"/>
    <p:sldId id="270" r:id="rId12"/>
    <p:sldId id="264" r:id="rId13"/>
    <p:sldId id="265" r:id="rId14"/>
    <p:sldId id="271" r:id="rId15"/>
    <p:sldId id="273" r:id="rId16"/>
    <p:sldId id="274" r:id="rId17"/>
    <p:sldId id="275" r:id="rId18"/>
    <p:sldId id="276" r:id="rId19"/>
    <p:sldId id="277" r:id="rId20"/>
    <p:sldId id="266" r:id="rId21"/>
    <p:sldId id="272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A55"/>
    <a:srgbClr val="722A41"/>
    <a:srgbClr val="722A28"/>
    <a:srgbClr val="6FF2F9"/>
    <a:srgbClr val="95AB69"/>
    <a:srgbClr val="9ABB59"/>
    <a:srgbClr val="85A644"/>
    <a:srgbClr val="544A86"/>
    <a:srgbClr val="644A86"/>
    <a:srgbClr val="561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4C27-A9CF-4627-AE0F-5B3E54300629}" type="datetimeFigureOut">
              <a:rPr lang="pt-PT" smtClean="0"/>
              <a:pPr/>
              <a:t>15/02/2016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D50A4-0113-45CF-BEEC-B15C922B137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115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FFBBB6-90E0-4090-80DC-5DD5E51B661F}" type="slidenum">
              <a:rPr lang="en-GB"/>
              <a:pPr/>
              <a:t>4</a:t>
            </a:fld>
            <a:endParaRPr lang="en-GB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677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32E698-A247-44F9-B3CC-41B579B8EDD4}" type="slidenum">
              <a:rPr lang="en-GB"/>
              <a:pPr/>
              <a:t>13</a:t>
            </a:fld>
            <a:endParaRPr lang="en-GB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550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D8E0A8-069E-40FA-8BD5-D58C0C72A856}" type="slidenum">
              <a:rPr lang="en-GB"/>
              <a:pPr/>
              <a:t>20</a:t>
            </a:fld>
            <a:endParaRPr lang="en-GB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18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FC9880-746E-41EC-96EC-C25D8E04909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143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0B-FE7B-48A3-9CDD-D68CF4AAC0E1}" type="datetimeFigureOut">
              <a:rPr lang="pt-PT" smtClean="0"/>
              <a:pPr/>
              <a:t>15/02/2016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1F02-CA01-4353-8280-16540463D6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0B-FE7B-48A3-9CDD-D68CF4AAC0E1}" type="datetimeFigureOut">
              <a:rPr lang="pt-PT" smtClean="0"/>
              <a:pPr/>
              <a:t>15/02/2016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1F02-CA01-4353-8280-16540463D6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0B-FE7B-48A3-9CDD-D68CF4AAC0E1}" type="datetimeFigureOut">
              <a:rPr lang="pt-PT" smtClean="0"/>
              <a:pPr/>
              <a:t>15/02/2016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1F02-CA01-4353-8280-16540463D6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0B-FE7B-48A3-9CDD-D68CF4AAC0E1}" type="datetimeFigureOut">
              <a:rPr lang="pt-PT" smtClean="0"/>
              <a:pPr/>
              <a:t>15/02/2016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1F02-CA01-4353-8280-16540463D6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0B-FE7B-48A3-9CDD-D68CF4AAC0E1}" type="datetimeFigureOut">
              <a:rPr lang="pt-PT" smtClean="0"/>
              <a:pPr/>
              <a:t>15/02/2016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1F02-CA01-4353-8280-16540463D6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0B-FE7B-48A3-9CDD-D68CF4AAC0E1}" type="datetimeFigureOut">
              <a:rPr lang="pt-PT" smtClean="0"/>
              <a:pPr/>
              <a:t>15/02/2016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1F02-CA01-4353-8280-16540463D6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0B-FE7B-48A3-9CDD-D68CF4AAC0E1}" type="datetimeFigureOut">
              <a:rPr lang="pt-PT" smtClean="0"/>
              <a:pPr/>
              <a:t>15/02/2016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1F02-CA01-4353-8280-16540463D6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0B-FE7B-48A3-9CDD-D68CF4AAC0E1}" type="datetimeFigureOut">
              <a:rPr lang="pt-PT" smtClean="0"/>
              <a:pPr/>
              <a:t>15/02/2016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1F02-CA01-4353-8280-16540463D6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0B-FE7B-48A3-9CDD-D68CF4AAC0E1}" type="datetimeFigureOut">
              <a:rPr lang="pt-PT" smtClean="0"/>
              <a:pPr/>
              <a:t>15/02/2016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1F02-CA01-4353-8280-16540463D6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0B-FE7B-48A3-9CDD-D68CF4AAC0E1}" type="datetimeFigureOut">
              <a:rPr lang="pt-PT" smtClean="0"/>
              <a:pPr/>
              <a:t>15/02/2016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1F02-CA01-4353-8280-16540463D6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10B-FE7B-48A3-9CDD-D68CF4AAC0E1}" type="datetimeFigureOut">
              <a:rPr lang="pt-PT" smtClean="0"/>
              <a:pPr/>
              <a:t>15/02/2016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1F02-CA01-4353-8280-16540463D6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1F10B-FE7B-48A3-9CDD-D68CF4AAC0E1}" type="datetimeFigureOut">
              <a:rPr lang="pt-PT" smtClean="0"/>
              <a:pPr/>
              <a:t>15/02/2016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A1F02-CA01-4353-8280-16540463D6E5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bm.cm-mira.pt/catalogo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rbe.mec.pt/np4/file/31/978_972_742_3194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be.mec.pt/np4/np4/?newsId=1048&amp;fileName=978_972_742_366_8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be.mec.pt/np4/conteudos/np4/?newsId=681&amp;fileName=Aprender_com_a_biblioteca_escolar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rbe.mec.pt/np4/file/1047/978_972_742_365_1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Q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74977" y="2373263"/>
            <a:ext cx="2214000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Elsa Conde</a:t>
            </a:r>
            <a:endParaRPr lang="pt-PT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Ministry of Education and Science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School Libraries Network Agency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Portugal</a:t>
            </a:r>
            <a:endParaRPr lang="pt-PT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590248" y="73199"/>
            <a:ext cx="2214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Strategic Framework for Portuguese School 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Libraries:</a:t>
            </a:r>
          </a:p>
          <a:p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2014-20</a:t>
            </a:r>
            <a:endParaRPr lang="pt-PT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6875454" y="4571851"/>
            <a:ext cx="2214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International Association of</a:t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School Librarianship Conference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Moscow 2014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solidFill>
            <a:srgbClr val="561F1E"/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Spaces diffusers of the pleasure of reading, essential to the construction of reading habits</a:t>
            </a:r>
            <a:endParaRPr lang="pt-PT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124744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400" dirty="0" smtClean="0"/>
              <a:t>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Promotion of updated information resources, by encouraging the introduction of new lending forms and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reading devices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Partnership with promoters of autonomous reading programs and recreational, in particular the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National Plan for Reading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Participation in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studies on new ways to read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6093296"/>
            <a:ext cx="30598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600" dirty="0" smtClean="0">
                <a:latin typeface="Arial" pitchFamily="34" charset="0"/>
                <a:cs typeface="Arial" pitchFamily="34" charset="0"/>
              </a:rPr>
              <a:t>EB Galopim de Carvalho</a:t>
            </a:r>
            <a:endParaRPr lang="pt-PT" sz="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Ipad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07496" y="1124744"/>
            <a:ext cx="4536504" cy="498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solidFill>
            <a:srgbClr val="D0007C"/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Teaching areas, essential to the training for the digital, media and information literacy</a:t>
            </a:r>
            <a:endParaRPr lang="pt-P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07496" y="836712"/>
            <a:ext cx="45365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400" dirty="0" smtClean="0"/>
              <a:t>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Follow-up of the implementation of the benchmark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Learn with the School Library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Articulation with other services of the Ministry of Education and Science, with the purpose of integrating the library into the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curriculum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into programs or activities associated with the development of different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skills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Partnerships with universities and other organizations for the production of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contents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training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studies</a:t>
            </a:r>
            <a:endParaRPr lang="pt-PT" sz="2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15616" y="5445224"/>
            <a:ext cx="30598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600" dirty="0" smtClean="0">
                <a:latin typeface="Arial" pitchFamily="34" charset="0"/>
                <a:cs typeface="Arial" pitchFamily="34" charset="0"/>
              </a:rPr>
              <a:t>7 dias, 7 dicas com os media</a:t>
            </a:r>
            <a:endParaRPr lang="pt-PT" sz="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7dias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412776"/>
            <a:ext cx="3970020" cy="3954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Centres of pedagogical support, crucial for the fulfilment of goals of school education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084168" y="6597134"/>
            <a:ext cx="30598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600" dirty="0" smtClean="0">
                <a:latin typeface="Arial" pitchFamily="34" charset="0"/>
                <a:cs typeface="Arial" pitchFamily="34" charset="0"/>
              </a:rPr>
              <a:t>ES Penafiel</a:t>
            </a:r>
            <a:endParaRPr lang="pt-PT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1268760"/>
            <a:ext cx="51480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Adequacy of policies, guidelines and management of libraries to changes in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in the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education system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Coordination with other services of the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Ministry of Education and Science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to include the school library and its goals in the general educational measures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Promotion of an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institutional dialogue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with the schools management bodies, to improve their educational service</a:t>
            </a:r>
            <a:endParaRPr lang="pt-PT" sz="2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 descr="ES Penafiel_1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57513" y="908720"/>
            <a:ext cx="3686487" cy="5682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ES Penafiel_1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836712"/>
            <a:ext cx="4826759" cy="566299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148064" y="1052736"/>
            <a:ext cx="39959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of the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technical guidelines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conditions for the installation and equipping of school libraries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Conversion of the physical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space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the libraries and upgrade of equipment and software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Contacts with institutions and companies providing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furniture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equipment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software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other specific goods</a:t>
            </a: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solidFill>
            <a:srgbClr val="B95D53"/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Flexible environments adapted to technological change and to user needs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763688" y="6496769"/>
            <a:ext cx="30598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600" dirty="0" smtClean="0">
                <a:latin typeface="Arial" pitchFamily="34" charset="0"/>
                <a:cs typeface="Arial" pitchFamily="34" charset="0"/>
              </a:rPr>
              <a:t>ES Penafiel</a:t>
            </a:r>
            <a:endParaRPr lang="pt-PT" sz="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solidFill>
            <a:srgbClr val="95AB69"/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Structures led by skilled teacher-librarians, able to respond to functional and pedagogical requirements of the school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1196752"/>
            <a:ext cx="507605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400" dirty="0" smtClean="0"/>
              <a:t>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Ensuring institutional procedures which ensure the affectation of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qualified professionals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school libraries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Further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training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teaching and non-teaching staff, partnering with Training Centres Associations of Schools, Universities and other training providers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Definition of human resources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management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policies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ensure the smooth operation of the libraries</a:t>
            </a:r>
            <a:endParaRPr lang="pt-PT" sz="2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35066" y="980728"/>
            <a:ext cx="4008934" cy="537725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Information services with digital contents and technological resources able to respond to social changes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391472" y="980728"/>
            <a:ext cx="47525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400" dirty="0" smtClean="0"/>
              <a:t>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Incorporation of results of studies and recent practices, to pursue the cooperative management of the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collections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the acquisition of documents in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digital formats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the implementation of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electronic loans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Promote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interlibrary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partnerships and pursuing the creation policy of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digital libraries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collective catalogues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Revision of the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guidelines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the SLNP on the management of the collection</a:t>
            </a:r>
            <a:endParaRPr lang="pt-PT" sz="2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Q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908720"/>
            <a:ext cx="4401011" cy="563914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99592" y="6525344"/>
            <a:ext cx="30598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600" dirty="0" err="1" smtClean="0">
                <a:latin typeface="Arial" pitchFamily="34" charset="0"/>
                <a:cs typeface="Arial" pitchFamily="34" charset="0"/>
              </a:rPr>
              <a:t>Promethean</a:t>
            </a:r>
            <a:endParaRPr lang="pt-PT" sz="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Dynamic and sustained networks with consistent practices, embedded in the community</a:t>
            </a:r>
            <a:endParaRPr lang="pt-PT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683171"/>
            <a:ext cx="385192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Development and consolidation of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local networks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collective catalogues, portals, cooperation projects, training, ...</a:t>
            </a: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Increase and diversification of partnerships with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communities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involving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families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other interlocutors</a:t>
            </a:r>
            <a:endParaRPr lang="en-GB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Provision of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platforms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information systems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facilitate the creation of networks and systems of cooperation at the local level</a:t>
            </a: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Mira.jpg">
            <a:hlinkClick r:id="rId2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2055" y="1268760"/>
            <a:ext cx="5191945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 Cooperation systems with the society, sharing resources and knowledge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391472" y="1556792"/>
            <a:ext cx="47525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400" dirty="0" smtClean="0"/>
              <a:t>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Consolidation of partnerships, projects and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cooperation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agreements established with different entities</a:t>
            </a:r>
            <a:endParaRPr lang="en-GB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Creation of new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partnerships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at national and international level</a:t>
            </a:r>
            <a:endParaRPr lang="en-GB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Elaboration of studies and evaluation reports on results of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developed</a:t>
            </a:r>
            <a:endParaRPr lang="pt-PT" sz="2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Mozambiqu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794420"/>
            <a:ext cx="4229178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 Inclusive organizations, guaranteeing equal access to services and information resources</a:t>
            </a:r>
            <a:endParaRPr lang="pt-PT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836712"/>
            <a:ext cx="464400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400" dirty="0" smtClean="0"/>
              <a:t>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Support for updating and continued diversification of information resources, in order to accompany the variety of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interests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needs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different audiences</a:t>
            </a: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Creation of physical and technical conditions to make libraries able to provide differentiated answers to students with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special educational needs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other specific needs</a:t>
            </a:r>
            <a:endParaRPr lang="en-GB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Strengthening of partnerships and projects promoting equal access to information and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social inclusion</a:t>
            </a:r>
            <a:endParaRPr lang="pt-PT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NE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8200" y="1124744"/>
            <a:ext cx="4495800" cy="2451100"/>
          </a:xfrm>
          <a:prstGeom prst="rect">
            <a:avLst/>
          </a:prstGeom>
        </p:spPr>
      </p:pic>
      <p:pic>
        <p:nvPicPr>
          <p:cNvPr id="10" name="Imagem 9" descr="TodosJunto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3861048"/>
            <a:ext cx="4572000" cy="2610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solidFill>
            <a:srgbClr val="722A55"/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13. Management units oriented for quality and excellence</a:t>
            </a:r>
          </a:p>
          <a:p>
            <a:endParaRPr lang="en-GB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91472" y="1916832"/>
            <a:ext cx="47525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400" dirty="0" smtClean="0"/>
              <a:t>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Dissemination of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good practices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results of the libraries</a:t>
            </a:r>
            <a:endParaRPr lang="en-GB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Carrying out studies showing the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impact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libraries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Support for the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improvement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plans of the libraries, particularly those which present major difficulties</a:t>
            </a:r>
            <a:endParaRPr lang="pt-PT" sz="2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avalRBE.jpg">
            <a:hlinkClick r:id="rId2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908720"/>
            <a:ext cx="4100710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0 Grupo"/>
          <p:cNvGrpSpPr>
            <a:grpSpLocks/>
          </p:cNvGrpSpPr>
          <p:nvPr/>
        </p:nvGrpSpPr>
        <p:grpSpPr bwMode="auto">
          <a:xfrm rot="525357">
            <a:off x="316795" y="3692010"/>
            <a:ext cx="2736000" cy="2959200"/>
            <a:chOff x="742045" y="1684915"/>
            <a:chExt cx="2469981" cy="2619824"/>
          </a:xfrm>
        </p:grpSpPr>
        <p:pic>
          <p:nvPicPr>
            <p:cNvPr id="14358" name="Picture 2" descr="C:\Users\claudia.bustos\Pictures\Otros\pst it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-393152">
              <a:off x="742045" y="1684915"/>
              <a:ext cx="2469981" cy="2619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22 CuadroTexto"/>
            <p:cNvSpPr txBox="1">
              <a:spLocks noChangeArrowheads="1"/>
            </p:cNvSpPr>
            <p:nvPr/>
          </p:nvSpPr>
          <p:spPr bwMode="auto">
            <a:xfrm rot="21073913">
              <a:off x="824976" y="2200060"/>
              <a:ext cx="2217585" cy="15803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2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more than </a:t>
              </a:r>
              <a:r>
                <a:rPr lang="en-GB" sz="22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700 networked </a:t>
              </a:r>
              <a:r>
                <a:rPr lang="en-GB" sz="22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information </a:t>
              </a:r>
              <a:r>
                <a:rPr lang="en-GB" sz="22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systems </a:t>
              </a:r>
              <a:r>
                <a:rPr lang="en-GB" sz="22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and </a:t>
              </a:r>
              <a:r>
                <a:rPr lang="en-GB" sz="22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online catalogues</a:t>
              </a:r>
              <a:endParaRPr lang="es-ES" altLang="es-ES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10 Grupo"/>
          <p:cNvGrpSpPr>
            <a:grpSpLocks/>
          </p:cNvGrpSpPr>
          <p:nvPr/>
        </p:nvGrpSpPr>
        <p:grpSpPr bwMode="auto">
          <a:xfrm rot="308885">
            <a:off x="317379" y="665495"/>
            <a:ext cx="2736688" cy="2958449"/>
            <a:chOff x="523418" y="1684915"/>
            <a:chExt cx="2469981" cy="2619824"/>
          </a:xfrm>
        </p:grpSpPr>
        <p:pic>
          <p:nvPicPr>
            <p:cNvPr id="14356" name="Picture 2" descr="C:\Users\claudia.bustos\Pictures\Otros\pst it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-393152">
              <a:off x="523418" y="1684915"/>
              <a:ext cx="2469981" cy="2619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9 CuadroTexto"/>
            <p:cNvSpPr txBox="1">
              <a:spLocks noChangeArrowheads="1"/>
            </p:cNvSpPr>
            <p:nvPr/>
          </p:nvSpPr>
          <p:spPr bwMode="auto">
            <a:xfrm rot="21073913">
              <a:off x="590829" y="1988342"/>
              <a:ext cx="2276926" cy="20441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2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2 423 school libraries</a:t>
              </a:r>
            </a:p>
            <a:p>
              <a:pPr>
                <a:defRPr/>
              </a:pPr>
              <a:endParaRPr lang="en-U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GB" sz="22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(all </a:t>
              </a:r>
              <a:r>
                <a:rPr lang="en-GB" sz="22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schools have a library </a:t>
              </a:r>
              <a:r>
                <a:rPr lang="en-GB" sz="22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or benefit from a </a:t>
              </a:r>
              <a:r>
                <a:rPr lang="en-GB" sz="22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library </a:t>
              </a:r>
              <a:r>
                <a:rPr lang="en-GB" sz="22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service)</a:t>
              </a:r>
              <a:r>
                <a:rPr lang="en-US" sz="22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s-ES" altLang="es-ES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10 Grupo"/>
          <p:cNvGrpSpPr>
            <a:grpSpLocks/>
          </p:cNvGrpSpPr>
          <p:nvPr/>
        </p:nvGrpSpPr>
        <p:grpSpPr bwMode="auto">
          <a:xfrm rot="308885">
            <a:off x="3259087" y="593455"/>
            <a:ext cx="2736000" cy="2959200"/>
            <a:chOff x="521909" y="1587593"/>
            <a:chExt cx="2469981" cy="2619824"/>
          </a:xfrm>
        </p:grpSpPr>
        <p:pic>
          <p:nvPicPr>
            <p:cNvPr id="14354" name="Picture 2" descr="C:\Users\claudia.bustos\Pictures\Otros\pst it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-393152">
              <a:off x="521909" y="1587593"/>
              <a:ext cx="2469981" cy="2619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9 CuadroTexto"/>
            <p:cNvSpPr txBox="1">
              <a:spLocks noChangeArrowheads="1"/>
            </p:cNvSpPr>
            <p:nvPr/>
          </p:nvSpPr>
          <p:spPr bwMode="auto">
            <a:xfrm rot="21073913">
              <a:off x="601648" y="2256936"/>
              <a:ext cx="2215998" cy="12806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1 000 000 students with library in their school</a:t>
              </a:r>
              <a:endParaRPr lang="es-ES" altLang="es-ES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26 Grupo"/>
          <p:cNvGrpSpPr>
            <a:grpSpLocks/>
          </p:cNvGrpSpPr>
          <p:nvPr/>
        </p:nvGrpSpPr>
        <p:grpSpPr bwMode="auto">
          <a:xfrm rot="597138">
            <a:off x="3294963" y="3715172"/>
            <a:ext cx="2736000" cy="2959200"/>
            <a:chOff x="742045" y="1684915"/>
            <a:chExt cx="2469981" cy="2619824"/>
          </a:xfrm>
        </p:grpSpPr>
        <p:pic>
          <p:nvPicPr>
            <p:cNvPr id="14352" name="Picture 2" descr="C:\Users\claudia.bustos\Pictures\Otros\pst it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-393152">
              <a:off x="742045" y="1684915"/>
              <a:ext cx="2469981" cy="2619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28 CuadroTexto"/>
            <p:cNvSpPr txBox="1">
              <a:spLocks noChangeArrowheads="1"/>
            </p:cNvSpPr>
            <p:nvPr/>
          </p:nvSpPr>
          <p:spPr bwMode="auto">
            <a:xfrm rot="21073913">
              <a:off x="836797" y="2745936"/>
              <a:ext cx="2217586" cy="681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2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1 362 teacher-librarians </a:t>
              </a:r>
              <a:endParaRPr lang="es-ES" altLang="es-ES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10 Grupo"/>
          <p:cNvGrpSpPr>
            <a:grpSpLocks/>
          </p:cNvGrpSpPr>
          <p:nvPr/>
        </p:nvGrpSpPr>
        <p:grpSpPr bwMode="auto">
          <a:xfrm rot="653252">
            <a:off x="6267006" y="3732766"/>
            <a:ext cx="2736000" cy="2959200"/>
            <a:chOff x="523418" y="1684915"/>
            <a:chExt cx="2469981" cy="2619824"/>
          </a:xfrm>
        </p:grpSpPr>
        <p:pic>
          <p:nvPicPr>
            <p:cNvPr id="14350" name="Picture 2" descr="C:\Users\claudia.bustos\Pictures\Otros\pst it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-393152">
              <a:off x="523418" y="1684915"/>
              <a:ext cx="2469981" cy="2619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9 CuadroTexto"/>
            <p:cNvSpPr txBox="1">
              <a:spLocks noChangeArrowheads="1"/>
            </p:cNvSpPr>
            <p:nvPr/>
          </p:nvSpPr>
          <p:spPr bwMode="auto">
            <a:xfrm rot="21073913">
              <a:off x="652208" y="2213992"/>
              <a:ext cx="2215998" cy="15803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2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GB" sz="22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ore than 30 different types of applications, </a:t>
              </a:r>
              <a:r>
                <a:rPr lang="en-GB" sz="22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projects and partnerships </a:t>
              </a:r>
              <a:endParaRPr lang="es-ES" altLang="es-ES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26 Grupo"/>
          <p:cNvGrpSpPr>
            <a:grpSpLocks/>
          </p:cNvGrpSpPr>
          <p:nvPr/>
        </p:nvGrpSpPr>
        <p:grpSpPr bwMode="auto">
          <a:xfrm rot="326914">
            <a:off x="6241871" y="599882"/>
            <a:ext cx="2736000" cy="2959200"/>
            <a:chOff x="663509" y="1839082"/>
            <a:chExt cx="2469981" cy="2619824"/>
          </a:xfrm>
        </p:grpSpPr>
        <p:pic>
          <p:nvPicPr>
            <p:cNvPr id="14348" name="Picture 2" descr="C:\Users\claudia.bustos\Pictures\Otros\pst it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-393152">
              <a:off x="663509" y="1839082"/>
              <a:ext cx="2469981" cy="2619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28 CuadroTexto"/>
            <p:cNvSpPr txBox="1">
              <a:spLocks noChangeArrowheads="1"/>
            </p:cNvSpPr>
            <p:nvPr/>
          </p:nvSpPr>
          <p:spPr bwMode="auto">
            <a:xfrm rot="21073913">
              <a:off x="845793" y="2807733"/>
              <a:ext cx="2083378" cy="681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2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45.000.000,00 € invested</a:t>
              </a:r>
              <a:endParaRPr lang="es-ES" altLang="es-ES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pPr marL="457200" indent="-457200" algn="r">
              <a:lnSpc>
                <a:spcPct val="100000"/>
              </a:lnSpc>
              <a:buClr>
                <a:srgbClr val="CC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 smtClean="0">
              <a:solidFill>
                <a:schemeClr val="bg1"/>
              </a:solidFill>
              <a:latin typeface="Arial" charset="0"/>
            </a:endParaRPr>
          </a:p>
          <a:p>
            <a:pPr marL="457200" indent="-457200" algn="r">
              <a:lnSpc>
                <a:spcPct val="100000"/>
              </a:lnSpc>
              <a:buClr>
                <a:srgbClr val="CC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 smtClean="0">
                <a:solidFill>
                  <a:schemeClr val="bg1"/>
                </a:solidFill>
                <a:latin typeface="Arial" charset="0"/>
              </a:rPr>
              <a:t>School Libraries Network Program: 1996-2014</a:t>
            </a:r>
            <a:endParaRPr lang="en-GB" sz="2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1" name="Imagem 20" descr="rbe_logobranc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2123728" cy="554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755650" y="765175"/>
            <a:ext cx="215900" cy="2873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pt-PT"/>
          </a:p>
        </p:txBody>
      </p:sp>
      <p:pic>
        <p:nvPicPr>
          <p:cNvPr id="8" name="Imagem 7" descr="rbe_logobranc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59632" y="1988840"/>
            <a:ext cx="6594905" cy="17209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228600" y="5029200"/>
            <a:ext cx="8382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1400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GB">
              <a:latin typeface="Times New Roman" pitchFamily="18" charset="0"/>
            </a:endParaRP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5181600" y="6019800"/>
            <a:ext cx="3810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400" b="1">
              <a:solidFill>
                <a:srgbClr val="FF33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GB" sz="14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1749" name="Text Box 21"/>
          <p:cNvSpPr txBox="1">
            <a:spLocks noChangeArrowheads="1"/>
          </p:cNvSpPr>
          <p:nvPr/>
        </p:nvSpPr>
        <p:spPr bwMode="auto">
          <a:xfrm>
            <a:off x="838200" y="6096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Times New Roman" pitchFamily="18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380288" y="6237288"/>
          <a:ext cx="15240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Photo Editor Photo" r:id="rId4" imgW="5800000" imgH="1380952" progId="">
                  <p:embed/>
                </p:oleObj>
              </mc:Choice>
              <mc:Fallback>
                <p:oleObj name="Photo Editor Photo" r:id="rId4" imgW="5800000" imgH="13809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6237288"/>
                        <a:ext cx="15240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CaixaDeTexto 8"/>
          <p:cNvSpPr txBox="1">
            <a:spLocks noChangeArrowheads="1"/>
          </p:cNvSpPr>
          <p:nvPr/>
        </p:nvSpPr>
        <p:spPr bwMode="auto">
          <a:xfrm>
            <a:off x="428625" y="785813"/>
            <a:ext cx="3929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PT">
              <a:solidFill>
                <a:srgbClr val="4D4D4D"/>
              </a:solidFill>
            </a:endParaRPr>
          </a:p>
          <a:p>
            <a:pPr algn="just"/>
            <a:r>
              <a:rPr lang="pt-PT">
                <a:solidFill>
                  <a:srgbClr val="4D4D4D"/>
                </a:solidFill>
              </a:rPr>
              <a:t> </a:t>
            </a:r>
          </a:p>
          <a:p>
            <a:pPr algn="just"/>
            <a:endParaRPr lang="pt-PT">
              <a:solidFill>
                <a:srgbClr val="4D4D4D"/>
              </a:solidFill>
            </a:endParaRPr>
          </a:p>
          <a:p>
            <a:pPr algn="just"/>
            <a:endParaRPr lang="pt-PT">
              <a:solidFill>
                <a:srgbClr val="4D4D4D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03848" y="980728"/>
            <a:ext cx="2857500" cy="28575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31752" name="CaixaDeTexto 9"/>
          <p:cNvSpPr txBox="1">
            <a:spLocks noChangeArrowheads="1"/>
          </p:cNvSpPr>
          <p:nvPr/>
        </p:nvSpPr>
        <p:spPr bwMode="auto">
          <a:xfrm>
            <a:off x="1285875" y="4214813"/>
            <a:ext cx="6572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THANK YOU!</a:t>
            </a:r>
          </a:p>
          <a:p>
            <a:endParaRPr lang="pt-PT" dirty="0" smtClean="0">
              <a:latin typeface="Calibri" pitchFamily="34" charset="0"/>
            </a:endParaRPr>
          </a:p>
          <a:p>
            <a:pPr algn="ctr"/>
            <a:r>
              <a:rPr lang="pt-PT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elsa.conde@mail-rbe.org</a:t>
            </a:r>
            <a:endParaRPr lang="pt-PT" sz="2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544A86"/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pPr marL="457200" indent="-457200" algn="r">
              <a:lnSpc>
                <a:spcPct val="100000"/>
              </a:lnSpc>
              <a:buClr>
                <a:srgbClr val="CC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 smtClean="0">
              <a:solidFill>
                <a:schemeClr val="bg1"/>
              </a:solidFill>
              <a:latin typeface="Arial" charset="0"/>
            </a:endParaRPr>
          </a:p>
          <a:p>
            <a:pPr marL="457200" indent="-457200" algn="r">
              <a:lnSpc>
                <a:spcPct val="100000"/>
              </a:lnSpc>
              <a:buClr>
                <a:srgbClr val="CC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 smtClean="0">
                <a:solidFill>
                  <a:schemeClr val="bg1"/>
                </a:solidFill>
                <a:latin typeface="Arial" charset="0"/>
              </a:rPr>
              <a:t>Europe 2020</a:t>
            </a:r>
            <a:endParaRPr lang="en-GB" sz="2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Imagem 4" descr="Europe2020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12776"/>
            <a:ext cx="9144000" cy="4726004"/>
          </a:xfrm>
          <a:prstGeom prst="rect">
            <a:avLst/>
          </a:prstGeom>
        </p:spPr>
      </p:pic>
      <p:pic>
        <p:nvPicPr>
          <p:cNvPr id="6" name="Imagem 5" descr="EU_logo_jp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1"/>
            <a:ext cx="827583" cy="572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0"/>
            <a:ext cx="9144000" cy="538609"/>
          </a:xfrm>
          <a:prstGeom prst="rect">
            <a:avLst/>
          </a:prstGeom>
          <a:solidFill>
            <a:srgbClr val="0099FF"/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pPr marL="457200" indent="-457200" algn="r">
              <a:lnSpc>
                <a:spcPct val="100000"/>
              </a:lnSpc>
              <a:buClr>
                <a:srgbClr val="CC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r">
              <a:lnSpc>
                <a:spcPct val="100000"/>
              </a:lnSpc>
              <a:buClr>
                <a:srgbClr val="CC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Strategic </a:t>
            </a:r>
            <a:r>
              <a:rPr lang="en-GB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Framework for Portuguese School Libraries: </a:t>
            </a:r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2014-2020</a:t>
            </a:r>
            <a:endParaRPr lang="en-GB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QE_capa.jpg">
            <a:hlinkClick r:id="rId3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11760" y="692696"/>
            <a:ext cx="4372206" cy="59969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87CB3D"/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pPr marL="457200" indent="-457200" algn="r">
              <a:lnSpc>
                <a:spcPct val="100000"/>
              </a:lnSpc>
              <a:buClr>
                <a:srgbClr val="CC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 smtClean="0">
              <a:solidFill>
                <a:schemeClr val="bg1"/>
              </a:solidFill>
              <a:latin typeface="Arial" charset="0"/>
            </a:endParaRPr>
          </a:p>
          <a:p>
            <a:pPr marL="457200" indent="-457200" algn="r">
              <a:lnSpc>
                <a:spcPct val="100000"/>
              </a:lnSpc>
              <a:buClr>
                <a:srgbClr val="CC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 smtClean="0">
                <a:solidFill>
                  <a:schemeClr val="bg1"/>
                </a:solidFill>
                <a:latin typeface="Arial" charset="0"/>
              </a:rPr>
              <a:t>Learn with the School Library</a:t>
            </a:r>
            <a:endParaRPr lang="en-GB" sz="2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Imagem 3" descr="AprendercomaBE-img-rosto.jpg">
            <a:hlinkClick r:id="rId2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83768" y="620688"/>
            <a:ext cx="4320480" cy="6121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pPr marL="457200" indent="-457200" algn="r">
              <a:lnSpc>
                <a:spcPct val="100000"/>
              </a:lnSpc>
              <a:buClr>
                <a:srgbClr val="CC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 smtClean="0">
              <a:solidFill>
                <a:schemeClr val="bg1"/>
              </a:solidFill>
              <a:latin typeface="Arial" charset="0"/>
            </a:endParaRPr>
          </a:p>
          <a:p>
            <a:pPr marL="457200" indent="-457200" algn="r">
              <a:lnSpc>
                <a:spcPct val="100000"/>
              </a:lnSpc>
              <a:buClr>
                <a:srgbClr val="CC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 smtClean="0">
                <a:solidFill>
                  <a:schemeClr val="bg1"/>
                </a:solidFill>
                <a:latin typeface="Arial" charset="0"/>
              </a:rPr>
              <a:t>School Library Evaluation Model</a:t>
            </a:r>
            <a:endParaRPr lang="en-GB" sz="2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Imagem 2" descr="MABE_capa.jpg">
            <a:hlinkClick r:id="rId2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9752" y="620688"/>
            <a:ext cx="4437009" cy="610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Places for knowledge and innovation, able to incorporate new pedagogical practices</a:t>
            </a:r>
            <a:endParaRPr lang="pt-PT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980728"/>
            <a:ext cx="42484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Provision of educational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contents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computer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applications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support research, communication and students schoolwork</a:t>
            </a:r>
          </a:p>
          <a:p>
            <a:pPr lvl="0"/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Training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human resources in areas related to the curriculum and the information, media and digital literacy</a:t>
            </a:r>
          </a:p>
          <a:p>
            <a:pPr lvl="0"/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Follow-up of the implementation of the benchmark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Learn with the School Library</a:t>
            </a: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  <p:pic>
        <p:nvPicPr>
          <p:cNvPr id="12" name="Imagem 11" descr="EscolaVirtu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55976" y="1628800"/>
            <a:ext cx="4678680" cy="39624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084168" y="5589240"/>
            <a:ext cx="30598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600" dirty="0" smtClean="0">
                <a:latin typeface="Arial" pitchFamily="34" charset="0"/>
                <a:cs typeface="Arial" pitchFamily="34" charset="0"/>
              </a:rPr>
              <a:t>Escola Virtual</a:t>
            </a:r>
            <a:endParaRPr lang="pt-PT" sz="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Spaces for social integration, essential to combating exclusion and school drop-out</a:t>
            </a:r>
            <a:endParaRPr lang="pt-PT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Voluntariad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604" y="1124744"/>
            <a:ext cx="4104456" cy="47854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463480" y="1052736"/>
            <a:ext cx="46805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Adaptation of the work of libraries and expand their capacity to respond to new types of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audiences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needs</a:t>
            </a:r>
            <a:endParaRPr lang="en-GB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Framing school libraries in the global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policies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strategies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for combating failure, exclusion and students’ drop-out</a:t>
            </a:r>
          </a:p>
          <a:p>
            <a:pPr lvl="0"/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Strengthening the social, cultural and educational value of libraries in schools and communities, through initiatives and projects of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social intervention</a:t>
            </a: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71600" y="5877272"/>
            <a:ext cx="30598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600" dirty="0" smtClean="0">
                <a:latin typeface="Arial" pitchFamily="34" charset="0"/>
                <a:cs typeface="Arial" pitchFamily="34" charset="0"/>
              </a:rPr>
              <a:t>Voluntariado de Leitura</a:t>
            </a:r>
            <a:endParaRPr lang="pt-PT" sz="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solidFill>
            <a:srgbClr val="F86908"/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bIns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Places of training and development of reading competence, condition of all knowledge</a:t>
            </a:r>
            <a:endParaRPr lang="pt-PT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196752"/>
            <a:ext cx="489654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Production of materials and instruments to support the work of the libraries in the areas of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learning to read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of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readers training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Enhanced support for projects and contests geared towards the development of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reading skills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Participation in initiatives to stimulate the relationship between reading skills and other domains of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knowledge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 Science, Literature, Art, ...</a:t>
            </a:r>
            <a:endParaRPr lang="pt-PT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  <p:pic>
        <p:nvPicPr>
          <p:cNvPr id="10" name="Imagem 9" descr="Newto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24128" y="980728"/>
            <a:ext cx="2435535" cy="558924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076056" y="6525344"/>
            <a:ext cx="30598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600" dirty="0" smtClean="0">
                <a:latin typeface="Arial" pitchFamily="34" charset="0"/>
                <a:cs typeface="Arial" pitchFamily="34" charset="0"/>
              </a:rPr>
              <a:t>Newton gostava de ler</a:t>
            </a:r>
            <a:endParaRPr lang="pt-PT" sz="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4922</TotalTime>
  <Words>1015</Words>
  <Application>Microsoft Office PowerPoint</Application>
  <PresentationFormat>On-screen Show (4:3)</PresentationFormat>
  <Paragraphs>122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Tema do Office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econde</dc:creator>
  <cp:lastModifiedBy>FrontDesk</cp:lastModifiedBy>
  <cp:revision>141</cp:revision>
  <dcterms:created xsi:type="dcterms:W3CDTF">2014-08-07T16:58:28Z</dcterms:created>
  <dcterms:modified xsi:type="dcterms:W3CDTF">2016-02-15T21:43:00Z</dcterms:modified>
</cp:coreProperties>
</file>